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4"/>
  </p:notesMasterIdLst>
  <p:sldIdLst>
    <p:sldId id="290" r:id="rId2"/>
    <p:sldId id="291" r:id="rId3"/>
    <p:sldId id="292" r:id="rId4"/>
    <p:sldId id="258" r:id="rId5"/>
    <p:sldId id="261" r:id="rId6"/>
    <p:sldId id="262" r:id="rId7"/>
    <p:sldId id="265" r:id="rId8"/>
    <p:sldId id="268" r:id="rId9"/>
    <p:sldId id="269" r:id="rId10"/>
    <p:sldId id="272" r:id="rId11"/>
    <p:sldId id="273" r:id="rId12"/>
    <p:sldId id="274" r:id="rId13"/>
    <p:sldId id="275" r:id="rId14"/>
    <p:sldId id="276" r:id="rId15"/>
    <p:sldId id="277" r:id="rId16"/>
    <p:sldId id="296" r:id="rId17"/>
    <p:sldId id="321" r:id="rId18"/>
    <p:sldId id="298" r:id="rId19"/>
    <p:sldId id="299" r:id="rId20"/>
    <p:sldId id="300" r:id="rId21"/>
    <p:sldId id="301" r:id="rId22"/>
    <p:sldId id="302" r:id="rId23"/>
    <p:sldId id="303" r:id="rId24"/>
    <p:sldId id="304" r:id="rId25"/>
    <p:sldId id="305" r:id="rId26"/>
    <p:sldId id="306" r:id="rId27"/>
    <p:sldId id="309" r:id="rId28"/>
    <p:sldId id="310" r:id="rId29"/>
    <p:sldId id="311" r:id="rId30"/>
    <p:sldId id="312" r:id="rId31"/>
    <p:sldId id="313" r:id="rId32"/>
    <p:sldId id="324" r:id="rId33"/>
    <p:sldId id="325" r:id="rId34"/>
    <p:sldId id="326" r:id="rId35"/>
    <p:sldId id="327" r:id="rId36"/>
    <p:sldId id="328" r:id="rId37"/>
    <p:sldId id="329" r:id="rId38"/>
    <p:sldId id="330" r:id="rId39"/>
    <p:sldId id="331" r:id="rId40"/>
    <p:sldId id="332" r:id="rId41"/>
    <p:sldId id="333" r:id="rId42"/>
    <p:sldId id="334" r:id="rId43"/>
    <p:sldId id="335" r:id="rId44"/>
    <p:sldId id="337" r:id="rId45"/>
    <p:sldId id="336" r:id="rId46"/>
    <p:sldId id="338" r:id="rId47"/>
    <p:sldId id="339" r:id="rId48"/>
    <p:sldId id="340" r:id="rId49"/>
    <p:sldId id="341" r:id="rId50"/>
    <p:sldId id="342" r:id="rId51"/>
    <p:sldId id="343" r:id="rId52"/>
    <p:sldId id="344" r:id="rId53"/>
    <p:sldId id="345" r:id="rId54"/>
    <p:sldId id="346" r:id="rId55"/>
    <p:sldId id="347" r:id="rId56"/>
    <p:sldId id="348" r:id="rId57"/>
    <p:sldId id="349" r:id="rId58"/>
    <p:sldId id="350" r:id="rId59"/>
    <p:sldId id="351" r:id="rId60"/>
    <p:sldId id="352" r:id="rId61"/>
    <p:sldId id="353" r:id="rId62"/>
    <p:sldId id="354" r:id="rId63"/>
    <p:sldId id="355" r:id="rId64"/>
    <p:sldId id="315" r:id="rId65"/>
    <p:sldId id="314" r:id="rId66"/>
    <p:sldId id="316" r:id="rId67"/>
    <p:sldId id="317" r:id="rId68"/>
    <p:sldId id="318" r:id="rId69"/>
    <p:sldId id="319" r:id="rId70"/>
    <p:sldId id="320" r:id="rId71"/>
    <p:sldId id="323" r:id="rId72"/>
    <p:sldId id="288" r:id="rId73"/>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1506" y="-1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DE76B4-8DD0-4337-B284-8115677C583C}" type="datetimeFigureOut">
              <a:rPr lang="ru-RU" smtClean="0"/>
              <a:pPr/>
              <a:t>13.10.2019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5A84B8-B83A-421F-8F35-4719BEE7DE1B}"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45A84B8-B83A-421F-8F35-4719BEE7DE1B}" type="slidenum">
              <a:rPr lang="ru-RU" smtClean="0"/>
              <a:pPr/>
              <a:t>3</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45A84B8-B83A-421F-8F35-4719BEE7DE1B}" type="slidenum">
              <a:rPr lang="ru-RU" smtClean="0"/>
              <a:pPr/>
              <a:t>32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727B22E4-7CD6-4B74-A1AE-84F101E3F29D}" type="datetimeFigureOut">
              <a:rPr lang="uk-UA" smtClean="0"/>
              <a:pPr/>
              <a:t>13.10.2019</a:t>
            </a:fld>
            <a:endParaRPr lang="uk-UA"/>
          </a:p>
        </p:txBody>
      </p:sp>
      <p:sp>
        <p:nvSpPr>
          <p:cNvPr id="19" name="Нижний колонтитул 18"/>
          <p:cNvSpPr>
            <a:spLocks noGrp="1"/>
          </p:cNvSpPr>
          <p:nvPr>
            <p:ph type="ftr" sz="quarter" idx="11"/>
          </p:nvPr>
        </p:nvSpPr>
        <p:spPr/>
        <p:txBody>
          <a:bodyPr/>
          <a:lstStyle/>
          <a:p>
            <a:endParaRPr lang="uk-UA"/>
          </a:p>
        </p:txBody>
      </p:sp>
      <p:sp>
        <p:nvSpPr>
          <p:cNvPr id="27" name="Номер слайда 26"/>
          <p:cNvSpPr>
            <a:spLocks noGrp="1"/>
          </p:cNvSpPr>
          <p:nvPr>
            <p:ph type="sldNum" sz="quarter" idx="12"/>
          </p:nvPr>
        </p:nvSpPr>
        <p:spPr/>
        <p:txBody>
          <a:bodyPr/>
          <a:lstStyle/>
          <a:p>
            <a:fld id="{B461FA76-785E-45F1-9DB0-B9F908D317A0}"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27B22E4-7CD6-4B74-A1AE-84F101E3F29D}" type="datetimeFigureOut">
              <a:rPr lang="uk-UA" smtClean="0"/>
              <a:pPr/>
              <a:t>13.10.2019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B461FA76-785E-45F1-9DB0-B9F908D317A0}"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27B22E4-7CD6-4B74-A1AE-84F101E3F29D}" type="datetimeFigureOut">
              <a:rPr lang="uk-UA" smtClean="0"/>
              <a:pPr/>
              <a:t>13.10.2019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B461FA76-785E-45F1-9DB0-B9F908D317A0}" type="slidenum">
              <a:rPr lang="uk-UA" smtClean="0"/>
              <a:pPr/>
              <a:t>‹#›</a:t>
            </a:fld>
            <a:endParaRPr lang="uk-U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Title Slide with Photo">
    <p:spTree>
      <p:nvGrpSpPr>
        <p:cNvPr id="1" name=""/>
        <p:cNvGrpSpPr/>
        <p:nvPr/>
      </p:nvGrpSpPr>
      <p:grpSpPr>
        <a:xfrm>
          <a:off x="0" y="0"/>
          <a:ext cx="0" cy="0"/>
          <a:chOff x="0" y="0"/>
          <a:chExt cx="0" cy="0"/>
        </a:xfrm>
      </p:grpSpPr>
      <p:sp>
        <p:nvSpPr>
          <p:cNvPr id="12" name="Rectangle 11"/>
          <p:cNvSpPr/>
          <p:nvPr/>
        </p:nvSpPr>
        <p:spPr>
          <a:xfrm flipH="1">
            <a:off x="0" y="0"/>
            <a:ext cx="9144000" cy="3245754"/>
          </a:xfrm>
          <a:custGeom>
            <a:avLst/>
            <a:gdLst/>
            <a:ahLst/>
            <a:cxnLst/>
            <a:rect l="l" t="t" r="r" b="b"/>
            <a:pathLst>
              <a:path w="12188825" h="3245754">
                <a:moveTo>
                  <a:pt x="12188825" y="0"/>
                </a:moveTo>
                <a:lnTo>
                  <a:pt x="0" y="0"/>
                </a:lnTo>
                <a:lnTo>
                  <a:pt x="1" y="2975260"/>
                </a:lnTo>
                <a:cubicBezTo>
                  <a:pt x="1772815" y="3146875"/>
                  <a:pt x="3864934" y="3245754"/>
                  <a:pt x="6105607" y="3245754"/>
                </a:cubicBezTo>
                <a:cubicBezTo>
                  <a:pt x="8336850" y="3245754"/>
                  <a:pt x="10420785" y="3147705"/>
                  <a:pt x="12188825" y="2977484"/>
                </a:cubicBez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 name="Rectangle 12"/>
          <p:cNvSpPr/>
          <p:nvPr/>
        </p:nvSpPr>
        <p:spPr>
          <a:xfrm flipH="1" flipV="1">
            <a:off x="0" y="2975260"/>
            <a:ext cx="9143999" cy="1785092"/>
          </a:xfrm>
          <a:custGeom>
            <a:avLst/>
            <a:gdLst/>
            <a:ahLst/>
            <a:cxnLst/>
            <a:rect l="l" t="t" r="r" b="b"/>
            <a:pathLst>
              <a:path w="12188824" h="1785092">
                <a:moveTo>
                  <a:pt x="0" y="0"/>
                </a:moveTo>
                <a:lnTo>
                  <a:pt x="12188824" y="0"/>
                </a:lnTo>
                <a:lnTo>
                  <a:pt x="12188824" y="1782868"/>
                </a:lnTo>
                <a:cubicBezTo>
                  <a:pt x="10420784" y="1612647"/>
                  <a:pt x="8336849" y="1514598"/>
                  <a:pt x="6105606" y="1514598"/>
                </a:cubicBezTo>
                <a:cubicBezTo>
                  <a:pt x="3864933" y="1514598"/>
                  <a:pt x="1772814" y="1613477"/>
                  <a:pt x="0" y="178509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16"/>
          <p:cNvSpPr/>
          <p:nvPr/>
        </p:nvSpPr>
        <p:spPr>
          <a:xfrm flipH="1" flipV="1">
            <a:off x="0" y="3028586"/>
            <a:ext cx="9144000" cy="3829414"/>
          </a:xfrm>
          <a:custGeom>
            <a:avLst/>
            <a:gdLst>
              <a:gd name="connsiteX0" fmla="*/ 12188819 w 12188825"/>
              <a:gd name="connsiteY0" fmla="*/ 3829414 h 3829414"/>
              <a:gd name="connsiteX1" fmla="*/ 6121030 w 12188825"/>
              <a:gd name="connsiteY1" fmla="*/ 3425501 h 3829414"/>
              <a:gd name="connsiteX2" fmla="*/ 0 w 12188825"/>
              <a:gd name="connsiteY2" fmla="*/ 3621385 h 3829414"/>
              <a:gd name="connsiteX3" fmla="*/ 0 w 12188825"/>
              <a:gd name="connsiteY3" fmla="*/ 2097648 h 3829414"/>
              <a:gd name="connsiteX4" fmla="*/ 1 w 12188825"/>
              <a:gd name="connsiteY4" fmla="*/ 2097648 h 3829414"/>
              <a:gd name="connsiteX5" fmla="*/ 1 w 12188825"/>
              <a:gd name="connsiteY5" fmla="*/ 1966082 h 3829414"/>
              <a:gd name="connsiteX6" fmla="*/ 1 w 12188825"/>
              <a:gd name="connsiteY6" fmla="*/ 1600200 h 3829414"/>
              <a:gd name="connsiteX7" fmla="*/ 1 w 12188825"/>
              <a:gd name="connsiteY7" fmla="*/ 1204082 h 3829414"/>
              <a:gd name="connsiteX8" fmla="*/ 1 w 12188825"/>
              <a:gd name="connsiteY8" fmla="*/ 0 h 3829414"/>
              <a:gd name="connsiteX9" fmla="*/ 12188825 w 12188825"/>
              <a:gd name="connsiteY9" fmla="*/ 0 h 3829414"/>
              <a:gd name="connsiteX10" fmla="*/ 12188825 w 12188825"/>
              <a:gd name="connsiteY10" fmla="*/ 1204082 h 3829414"/>
              <a:gd name="connsiteX11" fmla="*/ 12188825 w 12188825"/>
              <a:gd name="connsiteY11" fmla="*/ 1600200 h 3829414"/>
              <a:gd name="connsiteX12" fmla="*/ 12188825 w 12188825"/>
              <a:gd name="connsiteY12" fmla="*/ 2270882 h 3829414"/>
              <a:gd name="connsiteX13" fmla="*/ 12188819 w 12188825"/>
              <a:gd name="connsiteY13" fmla="*/ 2270882 h 3829414"/>
              <a:gd name="connsiteX14" fmla="*/ 12188819 w 12188825"/>
              <a:gd name="connsiteY14" fmla="*/ 3829414 h 3829414"/>
              <a:gd name="connsiteX0" fmla="*/ 12188819 w 12188825"/>
              <a:gd name="connsiteY0" fmla="*/ 3829414 h 3829414"/>
              <a:gd name="connsiteX1" fmla="*/ 6121030 w 12188825"/>
              <a:gd name="connsiteY1" fmla="*/ 3425501 h 3829414"/>
              <a:gd name="connsiteX2" fmla="*/ 0 w 12188825"/>
              <a:gd name="connsiteY2" fmla="*/ 3621385 h 3829414"/>
              <a:gd name="connsiteX3" fmla="*/ 0 w 12188825"/>
              <a:gd name="connsiteY3" fmla="*/ 2097648 h 3829414"/>
              <a:gd name="connsiteX4" fmla="*/ 1 w 12188825"/>
              <a:gd name="connsiteY4" fmla="*/ 2097648 h 3829414"/>
              <a:gd name="connsiteX5" fmla="*/ 1 w 12188825"/>
              <a:gd name="connsiteY5" fmla="*/ 1966082 h 3829414"/>
              <a:gd name="connsiteX6" fmla="*/ 1 w 12188825"/>
              <a:gd name="connsiteY6" fmla="*/ 1600200 h 3829414"/>
              <a:gd name="connsiteX7" fmla="*/ 1 w 12188825"/>
              <a:gd name="connsiteY7" fmla="*/ 1204082 h 3829414"/>
              <a:gd name="connsiteX8" fmla="*/ 1 w 12188825"/>
              <a:gd name="connsiteY8" fmla="*/ 0 h 3829414"/>
              <a:gd name="connsiteX9" fmla="*/ 12188825 w 12188825"/>
              <a:gd name="connsiteY9" fmla="*/ 0 h 3829414"/>
              <a:gd name="connsiteX10" fmla="*/ 12188825 w 12188825"/>
              <a:gd name="connsiteY10" fmla="*/ 1204082 h 3829414"/>
              <a:gd name="connsiteX11" fmla="*/ 12188825 w 12188825"/>
              <a:gd name="connsiteY11" fmla="*/ 1600200 h 3829414"/>
              <a:gd name="connsiteX12" fmla="*/ 12188825 w 12188825"/>
              <a:gd name="connsiteY12" fmla="*/ 2270882 h 3829414"/>
              <a:gd name="connsiteX13" fmla="*/ 12188819 w 12188825"/>
              <a:gd name="connsiteY13" fmla="*/ 3829414 h 3829414"/>
              <a:gd name="connsiteX0" fmla="*/ 12188819 w 12188825"/>
              <a:gd name="connsiteY0" fmla="*/ 3829414 h 3829414"/>
              <a:gd name="connsiteX1" fmla="*/ 6121030 w 12188825"/>
              <a:gd name="connsiteY1" fmla="*/ 3425501 h 3829414"/>
              <a:gd name="connsiteX2" fmla="*/ 0 w 12188825"/>
              <a:gd name="connsiteY2" fmla="*/ 3621385 h 3829414"/>
              <a:gd name="connsiteX3" fmla="*/ 0 w 12188825"/>
              <a:gd name="connsiteY3" fmla="*/ 2097648 h 3829414"/>
              <a:gd name="connsiteX4" fmla="*/ 1 w 12188825"/>
              <a:gd name="connsiteY4" fmla="*/ 2097648 h 3829414"/>
              <a:gd name="connsiteX5" fmla="*/ 1 w 12188825"/>
              <a:gd name="connsiteY5" fmla="*/ 1966082 h 3829414"/>
              <a:gd name="connsiteX6" fmla="*/ 1 w 12188825"/>
              <a:gd name="connsiteY6" fmla="*/ 1600200 h 3829414"/>
              <a:gd name="connsiteX7" fmla="*/ 1 w 12188825"/>
              <a:gd name="connsiteY7" fmla="*/ 1204082 h 3829414"/>
              <a:gd name="connsiteX8" fmla="*/ 1 w 12188825"/>
              <a:gd name="connsiteY8" fmla="*/ 0 h 3829414"/>
              <a:gd name="connsiteX9" fmla="*/ 12188825 w 12188825"/>
              <a:gd name="connsiteY9" fmla="*/ 0 h 3829414"/>
              <a:gd name="connsiteX10" fmla="*/ 12188825 w 12188825"/>
              <a:gd name="connsiteY10" fmla="*/ 1204082 h 3829414"/>
              <a:gd name="connsiteX11" fmla="*/ 12188825 w 12188825"/>
              <a:gd name="connsiteY11" fmla="*/ 1600200 h 3829414"/>
              <a:gd name="connsiteX12" fmla="*/ 12188819 w 12188825"/>
              <a:gd name="connsiteY12" fmla="*/ 3829414 h 3829414"/>
              <a:gd name="connsiteX0" fmla="*/ 12188819 w 12188825"/>
              <a:gd name="connsiteY0" fmla="*/ 3829414 h 3829414"/>
              <a:gd name="connsiteX1" fmla="*/ 6121030 w 12188825"/>
              <a:gd name="connsiteY1" fmla="*/ 3425501 h 3829414"/>
              <a:gd name="connsiteX2" fmla="*/ 0 w 12188825"/>
              <a:gd name="connsiteY2" fmla="*/ 3621385 h 3829414"/>
              <a:gd name="connsiteX3" fmla="*/ 0 w 12188825"/>
              <a:gd name="connsiteY3" fmla="*/ 2097648 h 3829414"/>
              <a:gd name="connsiteX4" fmla="*/ 1 w 12188825"/>
              <a:gd name="connsiteY4" fmla="*/ 2097648 h 3829414"/>
              <a:gd name="connsiteX5" fmla="*/ 1 w 12188825"/>
              <a:gd name="connsiteY5" fmla="*/ 1966082 h 3829414"/>
              <a:gd name="connsiteX6" fmla="*/ 1 w 12188825"/>
              <a:gd name="connsiteY6" fmla="*/ 1600200 h 3829414"/>
              <a:gd name="connsiteX7" fmla="*/ 1 w 12188825"/>
              <a:gd name="connsiteY7" fmla="*/ 1204082 h 3829414"/>
              <a:gd name="connsiteX8" fmla="*/ 1 w 12188825"/>
              <a:gd name="connsiteY8" fmla="*/ 0 h 3829414"/>
              <a:gd name="connsiteX9" fmla="*/ 12188825 w 12188825"/>
              <a:gd name="connsiteY9" fmla="*/ 0 h 3829414"/>
              <a:gd name="connsiteX10" fmla="*/ 12188825 w 12188825"/>
              <a:gd name="connsiteY10" fmla="*/ 1204082 h 3829414"/>
              <a:gd name="connsiteX11" fmla="*/ 12188819 w 12188825"/>
              <a:gd name="connsiteY11" fmla="*/ 3829414 h 3829414"/>
              <a:gd name="connsiteX0" fmla="*/ 12188819 w 12188825"/>
              <a:gd name="connsiteY0" fmla="*/ 3829414 h 3829414"/>
              <a:gd name="connsiteX1" fmla="*/ 6121030 w 12188825"/>
              <a:gd name="connsiteY1" fmla="*/ 3425501 h 3829414"/>
              <a:gd name="connsiteX2" fmla="*/ 0 w 12188825"/>
              <a:gd name="connsiteY2" fmla="*/ 3621385 h 3829414"/>
              <a:gd name="connsiteX3" fmla="*/ 0 w 12188825"/>
              <a:gd name="connsiteY3" fmla="*/ 2097648 h 3829414"/>
              <a:gd name="connsiteX4" fmla="*/ 1 w 12188825"/>
              <a:gd name="connsiteY4" fmla="*/ 2097648 h 3829414"/>
              <a:gd name="connsiteX5" fmla="*/ 1 w 12188825"/>
              <a:gd name="connsiteY5" fmla="*/ 1966082 h 3829414"/>
              <a:gd name="connsiteX6" fmla="*/ 1 w 12188825"/>
              <a:gd name="connsiteY6" fmla="*/ 1600200 h 3829414"/>
              <a:gd name="connsiteX7" fmla="*/ 1 w 12188825"/>
              <a:gd name="connsiteY7" fmla="*/ 1204082 h 3829414"/>
              <a:gd name="connsiteX8" fmla="*/ 1 w 12188825"/>
              <a:gd name="connsiteY8" fmla="*/ 0 h 3829414"/>
              <a:gd name="connsiteX9" fmla="*/ 12188825 w 12188825"/>
              <a:gd name="connsiteY9" fmla="*/ 0 h 3829414"/>
              <a:gd name="connsiteX10" fmla="*/ 12188819 w 12188825"/>
              <a:gd name="connsiteY10" fmla="*/ 3829414 h 3829414"/>
              <a:gd name="connsiteX0" fmla="*/ 12188819 w 12188825"/>
              <a:gd name="connsiteY0" fmla="*/ 3829414 h 3829414"/>
              <a:gd name="connsiteX1" fmla="*/ 6121030 w 12188825"/>
              <a:gd name="connsiteY1" fmla="*/ 3425501 h 3829414"/>
              <a:gd name="connsiteX2" fmla="*/ 0 w 12188825"/>
              <a:gd name="connsiteY2" fmla="*/ 3621385 h 3829414"/>
              <a:gd name="connsiteX3" fmla="*/ 0 w 12188825"/>
              <a:gd name="connsiteY3" fmla="*/ 2097648 h 3829414"/>
              <a:gd name="connsiteX4" fmla="*/ 1 w 12188825"/>
              <a:gd name="connsiteY4" fmla="*/ 2097648 h 3829414"/>
              <a:gd name="connsiteX5" fmla="*/ 1 w 12188825"/>
              <a:gd name="connsiteY5" fmla="*/ 1966082 h 3829414"/>
              <a:gd name="connsiteX6" fmla="*/ 1 w 12188825"/>
              <a:gd name="connsiteY6" fmla="*/ 1600200 h 3829414"/>
              <a:gd name="connsiteX7" fmla="*/ 1 w 12188825"/>
              <a:gd name="connsiteY7" fmla="*/ 0 h 3829414"/>
              <a:gd name="connsiteX8" fmla="*/ 12188825 w 12188825"/>
              <a:gd name="connsiteY8" fmla="*/ 0 h 3829414"/>
              <a:gd name="connsiteX9" fmla="*/ 12188819 w 12188825"/>
              <a:gd name="connsiteY9" fmla="*/ 3829414 h 3829414"/>
              <a:gd name="connsiteX0" fmla="*/ 12188819 w 12188825"/>
              <a:gd name="connsiteY0" fmla="*/ 3829414 h 3829414"/>
              <a:gd name="connsiteX1" fmla="*/ 6121030 w 12188825"/>
              <a:gd name="connsiteY1" fmla="*/ 3425501 h 3829414"/>
              <a:gd name="connsiteX2" fmla="*/ 0 w 12188825"/>
              <a:gd name="connsiteY2" fmla="*/ 3621385 h 3829414"/>
              <a:gd name="connsiteX3" fmla="*/ 0 w 12188825"/>
              <a:gd name="connsiteY3" fmla="*/ 2097648 h 3829414"/>
              <a:gd name="connsiteX4" fmla="*/ 1 w 12188825"/>
              <a:gd name="connsiteY4" fmla="*/ 2097648 h 3829414"/>
              <a:gd name="connsiteX5" fmla="*/ 1 w 12188825"/>
              <a:gd name="connsiteY5" fmla="*/ 1966082 h 3829414"/>
              <a:gd name="connsiteX6" fmla="*/ 1 w 12188825"/>
              <a:gd name="connsiteY6" fmla="*/ 0 h 3829414"/>
              <a:gd name="connsiteX7" fmla="*/ 12188825 w 12188825"/>
              <a:gd name="connsiteY7" fmla="*/ 0 h 3829414"/>
              <a:gd name="connsiteX8" fmla="*/ 12188819 w 12188825"/>
              <a:gd name="connsiteY8" fmla="*/ 3829414 h 3829414"/>
              <a:gd name="connsiteX0" fmla="*/ 12188819 w 12188825"/>
              <a:gd name="connsiteY0" fmla="*/ 3829414 h 3829414"/>
              <a:gd name="connsiteX1" fmla="*/ 6121030 w 12188825"/>
              <a:gd name="connsiteY1" fmla="*/ 3425501 h 3829414"/>
              <a:gd name="connsiteX2" fmla="*/ 0 w 12188825"/>
              <a:gd name="connsiteY2" fmla="*/ 3621385 h 3829414"/>
              <a:gd name="connsiteX3" fmla="*/ 0 w 12188825"/>
              <a:gd name="connsiteY3" fmla="*/ 2097648 h 3829414"/>
              <a:gd name="connsiteX4" fmla="*/ 1 w 12188825"/>
              <a:gd name="connsiteY4" fmla="*/ 2097648 h 3829414"/>
              <a:gd name="connsiteX5" fmla="*/ 1 w 12188825"/>
              <a:gd name="connsiteY5" fmla="*/ 0 h 3829414"/>
              <a:gd name="connsiteX6" fmla="*/ 12188825 w 12188825"/>
              <a:gd name="connsiteY6" fmla="*/ 0 h 3829414"/>
              <a:gd name="connsiteX7" fmla="*/ 12188819 w 12188825"/>
              <a:gd name="connsiteY7" fmla="*/ 3829414 h 3829414"/>
              <a:gd name="connsiteX0" fmla="*/ 12188819 w 12188825"/>
              <a:gd name="connsiteY0" fmla="*/ 3829414 h 3829414"/>
              <a:gd name="connsiteX1" fmla="*/ 6121030 w 12188825"/>
              <a:gd name="connsiteY1" fmla="*/ 3425501 h 3829414"/>
              <a:gd name="connsiteX2" fmla="*/ 0 w 12188825"/>
              <a:gd name="connsiteY2" fmla="*/ 3621385 h 3829414"/>
              <a:gd name="connsiteX3" fmla="*/ 0 w 12188825"/>
              <a:gd name="connsiteY3" fmla="*/ 2097648 h 3829414"/>
              <a:gd name="connsiteX4" fmla="*/ 1 w 12188825"/>
              <a:gd name="connsiteY4" fmla="*/ 0 h 3829414"/>
              <a:gd name="connsiteX5" fmla="*/ 12188825 w 12188825"/>
              <a:gd name="connsiteY5" fmla="*/ 0 h 3829414"/>
              <a:gd name="connsiteX6" fmla="*/ 12188819 w 12188825"/>
              <a:gd name="connsiteY6" fmla="*/ 3829414 h 3829414"/>
              <a:gd name="connsiteX0" fmla="*/ 12188819 w 12188825"/>
              <a:gd name="connsiteY0" fmla="*/ 3829414 h 3829414"/>
              <a:gd name="connsiteX1" fmla="*/ 6121030 w 12188825"/>
              <a:gd name="connsiteY1" fmla="*/ 3425501 h 3829414"/>
              <a:gd name="connsiteX2" fmla="*/ 0 w 12188825"/>
              <a:gd name="connsiteY2" fmla="*/ 3621385 h 3829414"/>
              <a:gd name="connsiteX3" fmla="*/ 1 w 12188825"/>
              <a:gd name="connsiteY3" fmla="*/ 0 h 3829414"/>
              <a:gd name="connsiteX4" fmla="*/ 12188825 w 12188825"/>
              <a:gd name="connsiteY4" fmla="*/ 0 h 3829414"/>
              <a:gd name="connsiteX5" fmla="*/ 12188819 w 12188825"/>
              <a:gd name="connsiteY5" fmla="*/ 3829414 h 3829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88825" h="3829414">
                <a:moveTo>
                  <a:pt x="12188819" y="3829414"/>
                </a:moveTo>
                <a:cubicBezTo>
                  <a:pt x="10472741" y="3611474"/>
                  <a:pt x="8380478" y="3464940"/>
                  <a:pt x="6121030" y="3425501"/>
                </a:cubicBezTo>
                <a:cubicBezTo>
                  <a:pt x="3842817" y="3385734"/>
                  <a:pt x="1730673" y="3460715"/>
                  <a:pt x="0" y="3621385"/>
                </a:cubicBezTo>
                <a:cubicBezTo>
                  <a:pt x="0" y="2414257"/>
                  <a:pt x="1" y="1207128"/>
                  <a:pt x="1" y="0"/>
                </a:cubicBezTo>
                <a:lnTo>
                  <a:pt x="12188825" y="0"/>
                </a:lnTo>
                <a:cubicBezTo>
                  <a:pt x="12188823" y="1276471"/>
                  <a:pt x="12188821" y="2552943"/>
                  <a:pt x="12188819" y="3829414"/>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142107" y="3505200"/>
            <a:ext cx="6859786" cy="1908446"/>
          </a:xfrm>
        </p:spPr>
        <p:txBody>
          <a:bodyPr>
            <a:noAutofit/>
          </a:bodyPr>
          <a:lstStyle>
            <a:lvl1pPr>
              <a:lnSpc>
                <a:spcPct val="85000"/>
              </a:lnSpc>
              <a:defRPr sz="6600"/>
            </a:lvl1pPr>
          </a:lstStyle>
          <a:p>
            <a:r>
              <a:rPr lang="ru-RU" smtClean="0"/>
              <a:t>Образец заголовка</a:t>
            </a:r>
            <a:endParaRPr/>
          </a:p>
        </p:txBody>
      </p:sp>
      <p:sp>
        <p:nvSpPr>
          <p:cNvPr id="3" name="Subtitle 2"/>
          <p:cNvSpPr>
            <a:spLocks noGrp="1"/>
          </p:cNvSpPr>
          <p:nvPr>
            <p:ph type="subTitle" idx="1"/>
          </p:nvPr>
        </p:nvSpPr>
        <p:spPr bwMode="white">
          <a:xfrm>
            <a:off x="1126625" y="5562600"/>
            <a:ext cx="5503311" cy="838200"/>
          </a:xfrm>
        </p:spPr>
        <p:txBody>
          <a:bodyPr/>
          <a:lstStyle>
            <a:lvl1pPr marL="0" indent="0" algn="l">
              <a:spcBef>
                <a:spcPts val="0"/>
              </a:spcBef>
              <a:buNone/>
              <a:defRPr>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a:p>
        </p:txBody>
      </p:sp>
      <p:sp>
        <p:nvSpPr>
          <p:cNvPr id="17" name="Picture Placeholder 16"/>
          <p:cNvSpPr>
            <a:spLocks noGrp="1"/>
          </p:cNvSpPr>
          <p:nvPr>
            <p:ph type="pic" sz="quarter" idx="13"/>
          </p:nvPr>
        </p:nvSpPr>
        <p:spPr>
          <a:xfrm>
            <a:off x="0" y="0"/>
            <a:ext cx="9144000" cy="3141318"/>
          </a:xfrm>
          <a:custGeom>
            <a:avLst/>
            <a:gdLst>
              <a:gd name="connsiteX0" fmla="*/ 0 w 12188825"/>
              <a:gd name="connsiteY0" fmla="*/ 0 h 3867150"/>
              <a:gd name="connsiteX1" fmla="*/ 12188825 w 12188825"/>
              <a:gd name="connsiteY1" fmla="*/ 0 h 3867150"/>
              <a:gd name="connsiteX2" fmla="*/ 12188825 w 12188825"/>
              <a:gd name="connsiteY2" fmla="*/ 3867150 h 3867150"/>
              <a:gd name="connsiteX3" fmla="*/ 12188824 w 12188825"/>
              <a:gd name="connsiteY3" fmla="*/ 2819066 h 3867150"/>
              <a:gd name="connsiteX4" fmla="*/ 6324758 w 12188825"/>
              <a:gd name="connsiteY4" fmla="*/ 3141318 h 3867150"/>
              <a:gd name="connsiteX5" fmla="*/ 0 w 12188825"/>
              <a:gd name="connsiteY5" fmla="*/ 2907554 h 3867150"/>
              <a:gd name="connsiteX6" fmla="*/ 0 w 12188825"/>
              <a:gd name="connsiteY6" fmla="*/ 0 h 3867150"/>
              <a:gd name="connsiteX0" fmla="*/ 0 w 12188825"/>
              <a:gd name="connsiteY0" fmla="*/ 0 h 3141318"/>
              <a:gd name="connsiteX1" fmla="*/ 12188825 w 12188825"/>
              <a:gd name="connsiteY1" fmla="*/ 0 h 3141318"/>
              <a:gd name="connsiteX2" fmla="*/ 12188824 w 12188825"/>
              <a:gd name="connsiteY2" fmla="*/ 2819066 h 3141318"/>
              <a:gd name="connsiteX3" fmla="*/ 6324758 w 12188825"/>
              <a:gd name="connsiteY3" fmla="*/ 3141318 h 3141318"/>
              <a:gd name="connsiteX4" fmla="*/ 0 w 12188825"/>
              <a:gd name="connsiteY4" fmla="*/ 2907554 h 3141318"/>
              <a:gd name="connsiteX5" fmla="*/ 0 w 12188825"/>
              <a:gd name="connsiteY5" fmla="*/ 0 h 314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88825" h="3141318">
                <a:moveTo>
                  <a:pt x="0" y="0"/>
                </a:moveTo>
                <a:lnTo>
                  <a:pt x="12188825" y="0"/>
                </a:lnTo>
                <a:cubicBezTo>
                  <a:pt x="12188825" y="939689"/>
                  <a:pt x="12188824" y="1879377"/>
                  <a:pt x="12188824" y="2819066"/>
                </a:cubicBezTo>
                <a:cubicBezTo>
                  <a:pt x="10416010" y="2990681"/>
                  <a:pt x="8565431" y="3141318"/>
                  <a:pt x="6324758" y="3141318"/>
                </a:cubicBezTo>
                <a:cubicBezTo>
                  <a:pt x="4093515" y="3141318"/>
                  <a:pt x="1768040" y="3077775"/>
                  <a:pt x="0" y="2907554"/>
                </a:cubicBezTo>
                <a:lnTo>
                  <a:pt x="0" y="0"/>
                </a:lnTo>
                <a:close/>
              </a:path>
            </a:pathLst>
          </a:custGeom>
        </p:spPr>
        <p:txBody>
          <a:bodyPr tIns="457200"/>
          <a:lstStyle>
            <a:lvl1pPr marL="0" indent="0" algn="ctr">
              <a:buNone/>
              <a:defRPr/>
            </a:lvl1pPr>
          </a:lstStyle>
          <a:p>
            <a:r>
              <a:rPr lang="ru-RU" smtClean="0"/>
              <a:t>Вставка рисунка</a:t>
            </a:r>
            <a:endParaRPr/>
          </a:p>
        </p:txBody>
      </p:sp>
    </p:spTree>
    <p:extLst>
      <p:ext uri="{BB962C8B-B14F-4D97-AF65-F5344CB8AC3E}">
        <p14:creationId xmlns:p14="http://schemas.microsoft.com/office/powerpoint/2010/main" xmlns="" val="223617413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27B22E4-7CD6-4B74-A1AE-84F101E3F29D}" type="datetimeFigureOut">
              <a:rPr lang="uk-UA" smtClean="0"/>
              <a:pPr/>
              <a:t>13.10.2019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B461FA76-785E-45F1-9DB0-B9F908D317A0}"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27B22E4-7CD6-4B74-A1AE-84F101E3F29D}" type="datetimeFigureOut">
              <a:rPr lang="uk-UA" smtClean="0"/>
              <a:pPr/>
              <a:t>13.10.2019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B461FA76-785E-45F1-9DB0-B9F908D317A0}" type="slidenum">
              <a:rPr lang="uk-UA" smtClean="0"/>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27B22E4-7CD6-4B74-A1AE-84F101E3F29D}" type="datetimeFigureOut">
              <a:rPr lang="uk-UA" smtClean="0"/>
              <a:pPr/>
              <a:t>13.10.2019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B461FA76-785E-45F1-9DB0-B9F908D317A0}"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27B22E4-7CD6-4B74-A1AE-84F101E3F29D}" type="datetimeFigureOut">
              <a:rPr lang="uk-UA" smtClean="0"/>
              <a:pPr/>
              <a:t>13.10.2019</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B461FA76-785E-45F1-9DB0-B9F908D317A0}"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27B22E4-7CD6-4B74-A1AE-84F101E3F29D}" type="datetimeFigureOut">
              <a:rPr lang="uk-UA" smtClean="0"/>
              <a:pPr/>
              <a:t>13.10.2019</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B461FA76-785E-45F1-9DB0-B9F908D317A0}"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27B22E4-7CD6-4B74-A1AE-84F101E3F29D}" type="datetimeFigureOut">
              <a:rPr lang="uk-UA" smtClean="0"/>
              <a:pPr/>
              <a:t>13.10.2019</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B461FA76-785E-45F1-9DB0-B9F908D317A0}"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27B22E4-7CD6-4B74-A1AE-84F101E3F29D}" type="datetimeFigureOut">
              <a:rPr lang="uk-UA" smtClean="0"/>
              <a:pPr/>
              <a:t>13.10.2019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B461FA76-785E-45F1-9DB0-B9F908D317A0}"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27B22E4-7CD6-4B74-A1AE-84F101E3F29D}" type="datetimeFigureOut">
              <a:rPr lang="uk-UA" smtClean="0"/>
              <a:pPr/>
              <a:t>13.10.2019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a:xfrm>
            <a:off x="8077200" y="6356350"/>
            <a:ext cx="609600" cy="365125"/>
          </a:xfrm>
        </p:spPr>
        <p:txBody>
          <a:bodyPr/>
          <a:lstStyle/>
          <a:p>
            <a:fld id="{B461FA76-785E-45F1-9DB0-B9F908D317A0}" type="slidenum">
              <a:rPr lang="uk-UA" smtClean="0"/>
              <a:pPr/>
              <a:t>‹#›</a:t>
            </a:fld>
            <a:endParaRPr lang="uk-UA"/>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27B22E4-7CD6-4B74-A1AE-84F101E3F29D}" type="datetimeFigureOut">
              <a:rPr lang="uk-UA" smtClean="0"/>
              <a:pPr/>
              <a:t>13.10.2019</a:t>
            </a:fld>
            <a:endParaRPr lang="uk-UA"/>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uk-UA"/>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461FA76-785E-45F1-9DB0-B9F908D317A0}" type="slidenum">
              <a:rPr lang="uk-UA" smtClean="0"/>
              <a:pPr/>
              <a:t>‹#›</a:t>
            </a:fld>
            <a:endParaRPr lang="uk-UA"/>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blog.tjtaylor.net/method-audio-lingual/" TargetMode="External"/><Relationship Id="rId2" Type="http://schemas.openxmlformats.org/officeDocument/2006/relationships/hyperlink" Target="http://blog.tjtaylor.net/method-direct-grammar/"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blog.tjtaylor.net/method-communicative/" TargetMode="External"/><Relationship Id="rId2" Type="http://schemas.openxmlformats.org/officeDocument/2006/relationships/hyperlink" Target="http://blog.tjtaylor.net/method-humanistic/"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image.slidesharecdn.com/tefltpr6e-131205221851-phpapp01/95/total-physical-response-tpr-method-2-638.jpg?cb=1386303622" TargetMode="Externa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image.slidesharecdn.com/tefltpr6e-131205221851-phpapp01/95/total-physical-response-tpr-method-5-638.jpg?cb=1386303622"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onestopenglish.com/x_links/37647" TargetMode="External"/><Relationship Id="rId2" Type="http://schemas.openxmlformats.org/officeDocument/2006/relationships/hyperlink" Target="http://www.onestopenglish.com/x_links/37646" TargetMode="External"/><Relationship Id="rId1" Type="http://schemas.openxmlformats.org/officeDocument/2006/relationships/slideLayout" Target="../slideLayouts/slideLayout2.xml"/><Relationship Id="rId4" Type="http://schemas.openxmlformats.org/officeDocument/2006/relationships/hyperlink" Target="http://www.onestopenglish.com/x_links/37313"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image.slidesharecdn.com/thesilentway-140330090523-phpapp02/95/the-silent-way-3-638.jpg?cb=1396188412"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image.slidesharecdn.com/teaching-130807064915-phpapp01/95/dogme-teaching-unplugged-31-638.jpg?cb=1377759903"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8" Type="http://schemas.openxmlformats.org/officeDocument/2006/relationships/hyperlink" Target="http://en.wikipedia.org/wiki/Cognitive_advantages_to_bilingualism" TargetMode="External"/><Relationship Id="rId3" Type="http://schemas.openxmlformats.org/officeDocument/2006/relationships/hyperlink" Target="http://en.wikipedia.org/wiki/Second_language" TargetMode="External"/><Relationship Id="rId7" Type="http://schemas.openxmlformats.org/officeDocument/2006/relationships/hyperlink" Target="http://en.wikipedia.org/wiki/First_language" TargetMode="External"/><Relationship Id="rId2" Type="http://schemas.openxmlformats.org/officeDocument/2006/relationships/hyperlink" Target="http://en.wikipedia.org/wiki/Language_pedagogy" TargetMode="External"/><Relationship Id="rId1" Type="http://schemas.openxmlformats.org/officeDocument/2006/relationships/slideLayout" Target="../slideLayouts/slideLayout2.xml"/><Relationship Id="rId6" Type="http://schemas.openxmlformats.org/officeDocument/2006/relationships/hyperlink" Target="http://en.wikipedia.org/wiki/Language_proficiency" TargetMode="External"/><Relationship Id="rId5" Type="http://schemas.openxmlformats.org/officeDocument/2006/relationships/hyperlink" Target="http://en.wikipedia.org/wiki/Communicative_competence" TargetMode="External"/><Relationship Id="rId4" Type="http://schemas.openxmlformats.org/officeDocument/2006/relationships/hyperlink" Target="http://en.wikipedia.org/wiki/Bilingualism" TargetMode="External"/></Relationships>
</file>

<file path=ppt/slides/_rels/slide56.xml.rels><?xml version="1.0" encoding="UTF-8" standalone="yes"?>
<Relationships xmlns="http://schemas.openxmlformats.org/package/2006/relationships"><Relationship Id="rId3" Type="http://schemas.openxmlformats.org/officeDocument/2006/relationships/hyperlink" Target="http://en.wikipedia.org/wiki/French_immersion" TargetMode="External"/><Relationship Id="rId2" Type="http://schemas.openxmlformats.org/officeDocument/2006/relationships/hyperlink" Target="http://en.wikipedia.org/wiki/Canada" TargetMode="External"/><Relationship Id="rId1" Type="http://schemas.openxmlformats.org/officeDocument/2006/relationships/slideLayout" Target="../slideLayouts/slideLayout2.xml"/><Relationship Id="rId4" Type="http://schemas.openxmlformats.org/officeDocument/2006/relationships/hyperlink" Target="http://en.wikipedia.org/wiki/Language_immersion" TargetMode="External"/></Relationships>
</file>

<file path=ppt/slides/_rels/slide57.xml.rels><?xml version="1.0" encoding="UTF-8" standalone="yes"?>
<Relationships xmlns="http://schemas.openxmlformats.org/package/2006/relationships"><Relationship Id="rId2" Type="http://schemas.openxmlformats.org/officeDocument/2006/relationships/hyperlink" Target="http://en.wikipedia.org/wiki/Early_immersion"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en.wikipedia.org/wiki/Language_proficiency"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Modern Methods of Teaching Foreign Languages</a:t>
            </a:r>
            <a:endParaRPr lang="ru-RU" dirty="0"/>
          </a:p>
        </p:txBody>
      </p:sp>
      <p:sp>
        <p:nvSpPr>
          <p:cNvPr id="3" name="Содержимое 2"/>
          <p:cNvSpPr>
            <a:spLocks noGrp="1"/>
          </p:cNvSpPr>
          <p:nvPr>
            <p:ph idx="1"/>
          </p:nvPr>
        </p:nvSpPr>
        <p:spPr>
          <a:xfrm>
            <a:off x="357158" y="1928802"/>
            <a:ext cx="8229600" cy="4389120"/>
          </a:xfrm>
        </p:spPr>
        <p:txBody>
          <a:bodyPr/>
          <a:lstStyle/>
          <a:p>
            <a:pPr algn="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                                      presented by  </a:t>
            </a:r>
            <a:r>
              <a:rPr lang="en-US" dirty="0" err="1" smtClean="0"/>
              <a:t>A.L.Artsyshevska</a:t>
            </a:r>
            <a:endParaRPr lang="en-US" dirty="0" smtClean="0"/>
          </a:p>
          <a:p>
            <a:pPr>
              <a:buNone/>
            </a:pPr>
            <a:r>
              <a:rPr lang="en-US" dirty="0" smtClean="0"/>
              <a:t>                                      Associate Professor of FL D – t</a:t>
            </a:r>
          </a:p>
          <a:p>
            <a:pPr>
              <a:buNone/>
            </a:pPr>
            <a:r>
              <a:rPr lang="en-US" dirty="0" smtClean="0"/>
              <a:t>                                      for the Humanities  </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en-US" sz="9600" dirty="0" err="1" smtClean="0"/>
              <a:t>Suggestopedia</a:t>
            </a:r>
            <a:endParaRPr lang="uk-UA" sz="9600" dirty="0"/>
          </a:p>
        </p:txBody>
      </p:sp>
      <p:sp>
        <p:nvSpPr>
          <p:cNvPr id="3" name="Підзаголовок 2"/>
          <p:cNvSpPr>
            <a:spLocks noGrp="1"/>
          </p:cNvSpPr>
          <p:nvPr>
            <p:ph type="subTitle" idx="1"/>
          </p:nvPr>
        </p:nvSpPr>
        <p:spPr>
          <a:xfrm>
            <a:off x="0" y="3717032"/>
            <a:ext cx="9144000" cy="2736304"/>
          </a:xfrm>
        </p:spPr>
        <p:txBody>
          <a:bodyPr>
            <a:normAutofit/>
          </a:bodyPr>
          <a:lstStyle/>
          <a:p>
            <a:pPr marL="685800" indent="-685800" algn="l">
              <a:buFontTx/>
              <a:buChar char="-"/>
            </a:pPr>
            <a:r>
              <a:rPr lang="en-US" sz="4800" dirty="0" smtClean="0"/>
              <a:t>Accelerated Language</a:t>
            </a:r>
            <a:r>
              <a:rPr lang="uk-UA" sz="4800" dirty="0" smtClean="0"/>
              <a:t> </a:t>
            </a:r>
            <a:r>
              <a:rPr lang="en-US" sz="4800" dirty="0" smtClean="0"/>
              <a:t>Learning</a:t>
            </a:r>
            <a:endParaRPr lang="uk-UA" sz="4800" dirty="0" smtClean="0"/>
          </a:p>
          <a:p>
            <a:endParaRPr lang="en-US" sz="3200" dirty="0" smtClean="0"/>
          </a:p>
          <a:p>
            <a:endParaRPr lang="uk-UA" sz="3200" dirty="0"/>
          </a:p>
        </p:txBody>
      </p:sp>
    </p:spTree>
    <p:extLst>
      <p:ext uri="{BB962C8B-B14F-4D97-AF65-F5344CB8AC3E}">
        <p14:creationId xmlns="" xmlns:p14="http://schemas.microsoft.com/office/powerpoint/2010/main" val="2917078565"/>
      </p:ext>
    </p:extLst>
  </p:cSld>
  <p:clrMapOvr>
    <a:masterClrMapping/>
  </p:clrMapOvr>
  <mc:AlternateContent xmlns:mc="http://schemas.openxmlformats.org/markup-compatibility/2006">
    <mc:Choice xmlns="" xmlns:p14="http://schemas.microsoft.com/office/powerpoint/2010/main" Requires="p14">
      <p:transition spd="slow" p14:dur="1250">
        <p:pull/>
      </p:transition>
    </mc:Choice>
    <mc:Fallback>
      <p:transition spd="slow">
        <p:pull/>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725144"/>
            <a:ext cx="8229600" cy="1143000"/>
          </a:xfrm>
        </p:spPr>
        <p:txBody>
          <a:bodyPr>
            <a:normAutofit fontScale="90000"/>
          </a:bodyPr>
          <a:lstStyle/>
          <a:p>
            <a:pPr algn="ctr"/>
            <a:r>
              <a:rPr lang="en-US" b="1" i="1" u="sng" dirty="0" err="1"/>
              <a:t>Suggestopedia</a:t>
            </a:r>
            <a:r>
              <a:rPr lang="en-US" dirty="0"/>
              <a:t> is a set of learning recommendations used to optimize learning. </a:t>
            </a:r>
            <a:r>
              <a:rPr lang="en-US" dirty="0" smtClean="0"/>
              <a:t>In </a:t>
            </a:r>
            <a:r>
              <a:rPr lang="en-US" dirty="0"/>
              <a:t>theory of language and learning, </a:t>
            </a:r>
            <a:r>
              <a:rPr lang="en-US" dirty="0" err="1"/>
              <a:t>Suggestopedia</a:t>
            </a:r>
            <a:r>
              <a:rPr lang="en-US" dirty="0"/>
              <a:t> is a teaching and learning method by which a language is learned as "the material" based on suggestion.</a:t>
            </a:r>
            <a:endParaRPr lang="uk-UA" dirty="0"/>
          </a:p>
        </p:txBody>
      </p:sp>
    </p:spTree>
    <p:extLst>
      <p:ext uri="{BB962C8B-B14F-4D97-AF65-F5344CB8AC3E}">
        <p14:creationId xmlns="" xmlns:p14="http://schemas.microsoft.com/office/powerpoint/2010/main" val="3290055531"/>
      </p:ext>
    </p:extLst>
  </p:cSld>
  <p:clrMapOvr>
    <a:masterClrMapping/>
  </p:clrMapOvr>
  <mc:AlternateContent xmlns:mc="http://schemas.openxmlformats.org/markup-compatibility/2006">
    <mc:Choice xmlns=""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520" y="2060848"/>
            <a:ext cx="8229600" cy="1143000"/>
          </a:xfrm>
        </p:spPr>
        <p:txBody>
          <a:bodyPr>
            <a:noAutofit/>
          </a:bodyPr>
          <a:lstStyle/>
          <a:p>
            <a:pPr algn="ctr"/>
            <a:r>
              <a:rPr lang="uk-UA" sz="3200" b="1" i="1" dirty="0" err="1"/>
              <a:t>The</a:t>
            </a:r>
            <a:r>
              <a:rPr lang="uk-UA" sz="3200" b="1" i="1" dirty="0"/>
              <a:t> </a:t>
            </a:r>
            <a:r>
              <a:rPr lang="uk-UA" sz="3200" b="1" i="1" dirty="0" err="1"/>
              <a:t>main</a:t>
            </a:r>
            <a:r>
              <a:rPr lang="uk-UA" sz="3200" b="1" i="1" dirty="0"/>
              <a:t> </a:t>
            </a:r>
            <a:r>
              <a:rPr lang="uk-UA" sz="3200" b="1" i="1" dirty="0" err="1"/>
              <a:t>objective</a:t>
            </a:r>
            <a:r>
              <a:rPr lang="uk-UA" sz="3200" b="1" i="1" dirty="0"/>
              <a:t> </a:t>
            </a:r>
            <a:r>
              <a:rPr lang="uk-UA" sz="3200" b="1" i="1" dirty="0" err="1"/>
              <a:t>of</a:t>
            </a:r>
            <a:r>
              <a:rPr lang="uk-UA" sz="3200" b="1" i="1" dirty="0"/>
              <a:t> </a:t>
            </a:r>
            <a:r>
              <a:rPr lang="uk-UA" sz="3200" b="1" i="1" dirty="0" err="1"/>
              <a:t>this</a:t>
            </a:r>
            <a:r>
              <a:rPr lang="uk-UA" sz="3200" b="1" i="1" dirty="0"/>
              <a:t> </a:t>
            </a:r>
            <a:r>
              <a:rPr lang="uk-UA" sz="3200" b="1" i="1" dirty="0" err="1"/>
              <a:t>foreign</a:t>
            </a:r>
            <a:r>
              <a:rPr lang="uk-UA" sz="3200" b="1" i="1" dirty="0"/>
              <a:t> </a:t>
            </a:r>
            <a:r>
              <a:rPr lang="uk-UA" sz="3200" b="1" i="1" dirty="0" err="1"/>
              <a:t>language</a:t>
            </a:r>
            <a:r>
              <a:rPr lang="uk-UA" sz="3200" b="1" i="1" dirty="0"/>
              <a:t> </a:t>
            </a:r>
            <a:r>
              <a:rPr lang="uk-UA" sz="3200" b="1" i="1" dirty="0" err="1"/>
              <a:t>teaching</a:t>
            </a:r>
            <a:r>
              <a:rPr lang="uk-UA" sz="3200" b="1" i="1" dirty="0"/>
              <a:t> </a:t>
            </a:r>
            <a:r>
              <a:rPr lang="uk-UA" sz="3200" b="1" i="1" dirty="0" err="1"/>
              <a:t>method</a:t>
            </a:r>
            <a:r>
              <a:rPr lang="uk-UA" sz="3200" b="1" i="1" dirty="0"/>
              <a:t> </a:t>
            </a:r>
            <a:r>
              <a:rPr lang="uk-UA" sz="3200" dirty="0" err="1"/>
              <a:t>is</a:t>
            </a:r>
            <a:r>
              <a:rPr lang="uk-UA" sz="3200" dirty="0"/>
              <a:t> </a:t>
            </a:r>
            <a:r>
              <a:rPr lang="uk-UA" sz="3200" dirty="0" err="1"/>
              <a:t>to</a:t>
            </a:r>
            <a:r>
              <a:rPr lang="uk-UA" sz="3200" dirty="0"/>
              <a:t> </a:t>
            </a:r>
            <a:r>
              <a:rPr lang="uk-UA" sz="3200" dirty="0" err="1"/>
              <a:t>deliver</a:t>
            </a:r>
            <a:r>
              <a:rPr lang="uk-UA" sz="3200" dirty="0"/>
              <a:t> </a:t>
            </a:r>
            <a:r>
              <a:rPr lang="uk-UA" sz="3200" dirty="0" err="1"/>
              <a:t>advanced</a:t>
            </a:r>
            <a:r>
              <a:rPr lang="uk-UA" sz="3200" dirty="0"/>
              <a:t> </a:t>
            </a:r>
            <a:r>
              <a:rPr lang="uk-UA" sz="3200" dirty="0" err="1"/>
              <a:t>conversational</a:t>
            </a:r>
            <a:r>
              <a:rPr lang="uk-UA" sz="3200" dirty="0"/>
              <a:t> </a:t>
            </a:r>
            <a:r>
              <a:rPr lang="uk-UA" sz="3200" dirty="0" err="1"/>
              <a:t>proficiency</a:t>
            </a:r>
            <a:r>
              <a:rPr lang="uk-UA" sz="3200" dirty="0"/>
              <a:t> </a:t>
            </a:r>
            <a:r>
              <a:rPr lang="uk-UA" sz="3200" dirty="0" err="1"/>
              <a:t>quickly</a:t>
            </a:r>
            <a:r>
              <a:rPr lang="uk-UA" sz="3200" dirty="0"/>
              <a:t>.</a:t>
            </a:r>
            <a:br>
              <a:rPr lang="uk-UA" sz="3200" dirty="0"/>
            </a:br>
            <a:endParaRPr lang="uk-UA" sz="3200" dirty="0"/>
          </a:p>
        </p:txBody>
      </p:sp>
      <p:pic>
        <p:nvPicPr>
          <p:cNvPr id="4" name="Місце для вмісту 3"/>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3851920" y="2852936"/>
            <a:ext cx="4953000" cy="3705225"/>
          </a:xfrm>
        </p:spPr>
      </p:pic>
    </p:spTree>
    <p:extLst>
      <p:ext uri="{BB962C8B-B14F-4D97-AF65-F5344CB8AC3E}">
        <p14:creationId xmlns="" xmlns:p14="http://schemas.microsoft.com/office/powerpoint/2010/main" val="2059969103"/>
      </p:ext>
    </p:extLst>
  </p:cSld>
  <p:clrMapOvr>
    <a:masterClrMapping/>
  </p:clrMapOvr>
  <mc:AlternateContent xmlns:mc="http://schemas.openxmlformats.org/markup-compatibility/2006">
    <mc:Choice xmlns=""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1052736"/>
            <a:ext cx="7772400" cy="1362456"/>
          </a:xfrm>
        </p:spPr>
        <p:txBody>
          <a:bodyPr/>
          <a:lstStyle/>
          <a:p>
            <a:r>
              <a:rPr lang="uk-UA" dirty="0">
                <a:effectLst/>
              </a:rPr>
              <a:t>Suggestopedia Lesson</a:t>
            </a:r>
            <a:br>
              <a:rPr lang="uk-UA" dirty="0">
                <a:effectLst/>
              </a:rPr>
            </a:br>
            <a:endParaRPr lang="uk-UA" dirty="0"/>
          </a:p>
        </p:txBody>
      </p:sp>
      <p:sp>
        <p:nvSpPr>
          <p:cNvPr id="3" name="Місце для тексту 2"/>
          <p:cNvSpPr>
            <a:spLocks noGrp="1"/>
          </p:cNvSpPr>
          <p:nvPr>
            <p:ph type="body" idx="1"/>
          </p:nvPr>
        </p:nvSpPr>
        <p:spPr>
          <a:xfrm>
            <a:off x="530352" y="2704664"/>
            <a:ext cx="8002088" cy="3820680"/>
          </a:xfrm>
        </p:spPr>
        <p:txBody>
          <a:bodyPr>
            <a:normAutofit/>
          </a:bodyPr>
          <a:lstStyle/>
          <a:p>
            <a:r>
              <a:rPr lang="uk-UA" sz="2800" dirty="0" err="1"/>
              <a:t>Lessons</a:t>
            </a:r>
            <a:r>
              <a:rPr lang="uk-UA" sz="2800" dirty="0"/>
              <a:t> </a:t>
            </a:r>
            <a:r>
              <a:rPr lang="uk-UA" sz="2800" dirty="0" err="1"/>
              <a:t>using</a:t>
            </a:r>
            <a:r>
              <a:rPr lang="uk-UA" sz="2800" dirty="0"/>
              <a:t> </a:t>
            </a:r>
            <a:r>
              <a:rPr lang="uk-UA" sz="2800" dirty="0" err="1"/>
              <a:t>Suggestopedia</a:t>
            </a:r>
            <a:r>
              <a:rPr lang="uk-UA" sz="2800" dirty="0"/>
              <a:t> </a:t>
            </a:r>
            <a:r>
              <a:rPr lang="uk-UA" sz="2800" dirty="0" err="1"/>
              <a:t>as</a:t>
            </a:r>
            <a:r>
              <a:rPr lang="uk-UA" sz="2800" dirty="0"/>
              <a:t> a </a:t>
            </a:r>
            <a:r>
              <a:rPr lang="uk-UA" sz="2800" dirty="0" err="1"/>
              <a:t>foreign</a:t>
            </a:r>
            <a:r>
              <a:rPr lang="uk-UA" sz="2800" dirty="0"/>
              <a:t> </a:t>
            </a:r>
            <a:r>
              <a:rPr lang="uk-UA" sz="2800" dirty="0" err="1"/>
              <a:t>teaching</a:t>
            </a:r>
            <a:r>
              <a:rPr lang="uk-UA" sz="2800" dirty="0"/>
              <a:t> </a:t>
            </a:r>
            <a:r>
              <a:rPr lang="uk-UA" sz="2800" dirty="0" err="1"/>
              <a:t>method</a:t>
            </a:r>
            <a:r>
              <a:rPr lang="uk-UA" sz="2800" dirty="0"/>
              <a:t> </a:t>
            </a:r>
            <a:r>
              <a:rPr lang="uk-UA" sz="2800" dirty="0" err="1"/>
              <a:t>involves</a:t>
            </a:r>
            <a:r>
              <a:rPr lang="uk-UA" sz="2800" dirty="0"/>
              <a:t>:</a:t>
            </a:r>
          </a:p>
          <a:p>
            <a:pPr marL="342900" lvl="0" indent="-342900">
              <a:buFont typeface="Wingdings" panose="05000000000000000000" pitchFamily="2" charset="2"/>
              <a:buChar char="ü"/>
            </a:pPr>
            <a:r>
              <a:rPr lang="uk-UA" sz="2800" dirty="0" err="1"/>
              <a:t>translating</a:t>
            </a:r>
            <a:r>
              <a:rPr lang="uk-UA" sz="2800" dirty="0"/>
              <a:t> </a:t>
            </a:r>
            <a:r>
              <a:rPr lang="uk-UA" sz="2800" dirty="0" err="1"/>
              <a:t>texts</a:t>
            </a:r>
            <a:r>
              <a:rPr lang="uk-UA" sz="2800" dirty="0"/>
              <a:t> </a:t>
            </a:r>
            <a:r>
              <a:rPr lang="uk-UA" sz="2800" dirty="0" err="1"/>
              <a:t>into</a:t>
            </a:r>
            <a:r>
              <a:rPr lang="uk-UA" sz="2800" dirty="0"/>
              <a:t> </a:t>
            </a:r>
            <a:r>
              <a:rPr lang="uk-UA" sz="2800" dirty="0" err="1"/>
              <a:t>the</a:t>
            </a:r>
            <a:r>
              <a:rPr lang="uk-UA" sz="2800" dirty="0"/>
              <a:t> </a:t>
            </a:r>
            <a:r>
              <a:rPr lang="uk-UA" sz="2800" dirty="0" err="1"/>
              <a:t>learner’s</a:t>
            </a:r>
            <a:r>
              <a:rPr lang="uk-UA" sz="2800" dirty="0"/>
              <a:t> </a:t>
            </a:r>
            <a:r>
              <a:rPr lang="uk-UA" sz="2800" dirty="0" err="1"/>
              <a:t>native</a:t>
            </a:r>
            <a:r>
              <a:rPr lang="uk-UA" sz="2800" dirty="0"/>
              <a:t> </a:t>
            </a:r>
            <a:r>
              <a:rPr lang="uk-UA" sz="2800" dirty="0" err="1" smtClean="0"/>
              <a:t>language</a:t>
            </a:r>
            <a:r>
              <a:rPr lang="uk-UA" sz="2800" dirty="0" smtClean="0"/>
              <a:t>;</a:t>
            </a:r>
            <a:endParaRPr lang="uk-UA" sz="2800" dirty="0"/>
          </a:p>
          <a:p>
            <a:pPr marL="342900" lvl="0" indent="-342900">
              <a:buFont typeface="Wingdings" panose="05000000000000000000" pitchFamily="2" charset="2"/>
              <a:buChar char="ü"/>
            </a:pPr>
            <a:r>
              <a:rPr lang="uk-UA" sz="2800" dirty="0" err="1"/>
              <a:t>explaining</a:t>
            </a:r>
            <a:r>
              <a:rPr lang="uk-UA" sz="2800" dirty="0"/>
              <a:t> </a:t>
            </a:r>
            <a:r>
              <a:rPr lang="uk-UA" sz="2800" dirty="0" err="1"/>
              <a:t>grammar</a:t>
            </a:r>
            <a:r>
              <a:rPr lang="uk-UA" sz="2800" dirty="0"/>
              <a:t> </a:t>
            </a:r>
            <a:r>
              <a:rPr lang="uk-UA" sz="2800" dirty="0" err="1"/>
              <a:t>structures</a:t>
            </a:r>
            <a:r>
              <a:rPr lang="uk-UA" sz="2800" dirty="0"/>
              <a:t> </a:t>
            </a:r>
            <a:r>
              <a:rPr lang="uk-UA" sz="2800" dirty="0" err="1" smtClean="0"/>
              <a:t>explicitly</a:t>
            </a:r>
            <a:r>
              <a:rPr lang="uk-UA" sz="2800" dirty="0" smtClean="0"/>
              <a:t>;</a:t>
            </a:r>
            <a:endParaRPr lang="uk-UA" sz="2800" dirty="0"/>
          </a:p>
          <a:p>
            <a:pPr marL="342900" lvl="0" indent="-342900">
              <a:buFont typeface="Wingdings" panose="05000000000000000000" pitchFamily="2" charset="2"/>
              <a:buChar char="ü"/>
            </a:pPr>
            <a:r>
              <a:rPr lang="uk-UA" sz="2800" dirty="0" err="1"/>
              <a:t>practicing</a:t>
            </a:r>
            <a:r>
              <a:rPr lang="uk-UA" sz="2800" dirty="0"/>
              <a:t> </a:t>
            </a:r>
            <a:r>
              <a:rPr lang="uk-UA" sz="2800" dirty="0" err="1"/>
              <a:t>in</a:t>
            </a:r>
            <a:r>
              <a:rPr lang="uk-UA" sz="2800" dirty="0"/>
              <a:t> </a:t>
            </a:r>
            <a:r>
              <a:rPr lang="uk-UA" sz="2800" dirty="0" err="1"/>
              <a:t>an</a:t>
            </a:r>
            <a:r>
              <a:rPr lang="uk-UA" sz="2800" dirty="0"/>
              <a:t> </a:t>
            </a:r>
            <a:r>
              <a:rPr lang="uk-UA" sz="2800" dirty="0" err="1"/>
              <a:t>imitative</a:t>
            </a:r>
            <a:r>
              <a:rPr lang="uk-UA" sz="2800" dirty="0"/>
              <a:t> </a:t>
            </a:r>
            <a:r>
              <a:rPr lang="uk-UA" sz="2800" dirty="0" err="1"/>
              <a:t>way</a:t>
            </a:r>
            <a:r>
              <a:rPr lang="uk-UA" sz="2800" dirty="0"/>
              <a:t> </a:t>
            </a:r>
            <a:r>
              <a:rPr lang="uk-UA" sz="2800" dirty="0" err="1"/>
              <a:t>through</a:t>
            </a:r>
            <a:r>
              <a:rPr lang="uk-UA" sz="2800" dirty="0"/>
              <a:t> </a:t>
            </a:r>
            <a:r>
              <a:rPr lang="uk-UA" sz="2800" dirty="0" err="1"/>
              <a:t>role</a:t>
            </a:r>
            <a:r>
              <a:rPr lang="uk-UA" sz="2800" dirty="0"/>
              <a:t> </a:t>
            </a:r>
            <a:r>
              <a:rPr lang="uk-UA" sz="2800" dirty="0" err="1" smtClean="0"/>
              <a:t>plays</a:t>
            </a:r>
            <a:r>
              <a:rPr lang="uk-UA" sz="2800" dirty="0" smtClean="0"/>
              <a:t>.</a:t>
            </a:r>
            <a:endParaRPr lang="uk-UA" sz="2800" dirty="0"/>
          </a:p>
          <a:p>
            <a:endParaRPr lang="uk-UA" dirty="0"/>
          </a:p>
        </p:txBody>
      </p:sp>
    </p:spTree>
    <p:extLst>
      <p:ext uri="{BB962C8B-B14F-4D97-AF65-F5344CB8AC3E}">
        <p14:creationId xmlns="" xmlns:p14="http://schemas.microsoft.com/office/powerpoint/2010/main" val="37560152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268760"/>
            <a:ext cx="7772400" cy="1362456"/>
          </a:xfrm>
        </p:spPr>
        <p:txBody>
          <a:bodyPr/>
          <a:lstStyle/>
          <a:p>
            <a:pPr algn="ctr"/>
            <a:r>
              <a:rPr lang="uk-UA" sz="6000" dirty="0">
                <a:effectLst/>
              </a:rPr>
              <a:t>How </a:t>
            </a:r>
            <a:r>
              <a:rPr lang="en-US" sz="6000" dirty="0">
                <a:effectLst/>
              </a:rPr>
              <a:t>To</a:t>
            </a:r>
            <a:r>
              <a:rPr lang="uk-UA" sz="6000" dirty="0">
                <a:effectLst/>
              </a:rPr>
              <a:t> Structure a Suggestopedia </a:t>
            </a:r>
            <a:r>
              <a:rPr lang="uk-UA" sz="6000" dirty="0" err="1">
                <a:effectLst/>
              </a:rPr>
              <a:t>Course</a:t>
            </a:r>
            <a:r>
              <a:rPr lang="uk-UA" sz="6000" dirty="0" smtClean="0">
                <a:effectLst/>
              </a:rPr>
              <a:t>?</a:t>
            </a:r>
            <a:endParaRPr lang="uk-UA" sz="6000" dirty="0"/>
          </a:p>
        </p:txBody>
      </p:sp>
      <p:sp>
        <p:nvSpPr>
          <p:cNvPr id="3" name="Місце для тексту 2"/>
          <p:cNvSpPr>
            <a:spLocks noGrp="1"/>
          </p:cNvSpPr>
          <p:nvPr>
            <p:ph type="body" idx="1"/>
          </p:nvPr>
        </p:nvSpPr>
        <p:spPr>
          <a:xfrm>
            <a:off x="539552" y="3284984"/>
            <a:ext cx="8146104" cy="3244616"/>
          </a:xfrm>
        </p:spPr>
        <p:txBody>
          <a:bodyPr/>
          <a:lstStyle/>
          <a:p>
            <a:r>
              <a:rPr lang="uk-UA" sz="3200" dirty="0" smtClean="0"/>
              <a:t>	</a:t>
            </a:r>
            <a:r>
              <a:rPr lang="uk-UA" sz="3200" dirty="0" err="1" smtClean="0"/>
              <a:t>The</a:t>
            </a:r>
            <a:r>
              <a:rPr lang="uk-UA" sz="3200" dirty="0" smtClean="0"/>
              <a:t> </a:t>
            </a:r>
            <a:r>
              <a:rPr lang="uk-UA" sz="3200" dirty="0" err="1"/>
              <a:t>course</a:t>
            </a:r>
            <a:r>
              <a:rPr lang="uk-UA" sz="3200" dirty="0"/>
              <a:t> </a:t>
            </a:r>
            <a:r>
              <a:rPr lang="uk-UA" sz="3200" dirty="0" err="1"/>
              <a:t>lasts</a:t>
            </a:r>
            <a:r>
              <a:rPr lang="uk-UA" sz="3200" dirty="0"/>
              <a:t> 30 </a:t>
            </a:r>
            <a:r>
              <a:rPr lang="uk-UA" sz="3200" dirty="0" err="1"/>
              <a:t>days</a:t>
            </a:r>
            <a:r>
              <a:rPr lang="uk-UA" sz="3200" dirty="0"/>
              <a:t> </a:t>
            </a:r>
            <a:r>
              <a:rPr lang="uk-UA" sz="3200" dirty="0" err="1"/>
              <a:t>and</a:t>
            </a:r>
            <a:r>
              <a:rPr lang="uk-UA" sz="3200" dirty="0"/>
              <a:t> </a:t>
            </a:r>
            <a:r>
              <a:rPr lang="uk-UA" sz="3200" dirty="0" err="1"/>
              <a:t>consists</a:t>
            </a:r>
            <a:r>
              <a:rPr lang="uk-UA" sz="3200" dirty="0"/>
              <a:t> </a:t>
            </a:r>
            <a:r>
              <a:rPr lang="uk-UA" sz="3200" dirty="0" err="1"/>
              <a:t>of</a:t>
            </a:r>
            <a:r>
              <a:rPr lang="uk-UA" sz="3200" dirty="0"/>
              <a:t> </a:t>
            </a:r>
            <a:r>
              <a:rPr lang="uk-UA" sz="3200" dirty="0" err="1"/>
              <a:t>ten</a:t>
            </a:r>
            <a:r>
              <a:rPr lang="uk-UA" sz="3200" dirty="0"/>
              <a:t> </a:t>
            </a:r>
            <a:r>
              <a:rPr lang="uk-UA" sz="3200" dirty="0" err="1"/>
              <a:t>units</a:t>
            </a:r>
            <a:r>
              <a:rPr lang="uk-UA" sz="3200" dirty="0"/>
              <a:t> </a:t>
            </a:r>
            <a:r>
              <a:rPr lang="uk-UA" sz="3200" dirty="0" err="1"/>
              <a:t>of</a:t>
            </a:r>
            <a:r>
              <a:rPr lang="uk-UA" sz="3200" dirty="0"/>
              <a:t> </a:t>
            </a:r>
            <a:r>
              <a:rPr lang="uk-UA" sz="3200" dirty="0" err="1"/>
              <a:t>study</a:t>
            </a:r>
            <a:r>
              <a:rPr lang="uk-UA" sz="3200" dirty="0"/>
              <a:t>. </a:t>
            </a:r>
            <a:r>
              <a:rPr lang="uk-UA" sz="3200" dirty="0" err="1"/>
              <a:t>These</a:t>
            </a:r>
            <a:r>
              <a:rPr lang="uk-UA" sz="3200" dirty="0"/>
              <a:t> </a:t>
            </a:r>
            <a:r>
              <a:rPr lang="uk-UA" sz="3200" dirty="0" err="1"/>
              <a:t>are</a:t>
            </a:r>
            <a:r>
              <a:rPr lang="uk-UA" sz="3200" dirty="0"/>
              <a:t> </a:t>
            </a:r>
            <a:r>
              <a:rPr lang="uk-UA" sz="3200" dirty="0" err="1"/>
              <a:t>presented</a:t>
            </a:r>
            <a:r>
              <a:rPr lang="uk-UA" sz="3200" dirty="0"/>
              <a:t> </a:t>
            </a:r>
            <a:r>
              <a:rPr lang="uk-UA" sz="3200" dirty="0" err="1"/>
              <a:t>in</a:t>
            </a:r>
            <a:r>
              <a:rPr lang="uk-UA" sz="3200" dirty="0"/>
              <a:t> </a:t>
            </a:r>
            <a:r>
              <a:rPr lang="uk-UA" sz="3200" dirty="0" err="1"/>
              <a:t>classes</a:t>
            </a:r>
            <a:r>
              <a:rPr lang="uk-UA" sz="3200" dirty="0"/>
              <a:t> </a:t>
            </a:r>
            <a:r>
              <a:rPr lang="uk-UA" sz="3200" dirty="0" err="1"/>
              <a:t>held</a:t>
            </a:r>
            <a:r>
              <a:rPr lang="uk-UA" sz="3200" dirty="0"/>
              <a:t> 4 </a:t>
            </a:r>
            <a:r>
              <a:rPr lang="uk-UA" sz="3200" dirty="0" err="1"/>
              <a:t>hours</a:t>
            </a:r>
            <a:r>
              <a:rPr lang="uk-UA" sz="3200" dirty="0"/>
              <a:t> a </a:t>
            </a:r>
            <a:r>
              <a:rPr lang="uk-UA" sz="3200" dirty="0" err="1"/>
              <a:t>day</a:t>
            </a:r>
            <a:r>
              <a:rPr lang="uk-UA" sz="3200" dirty="0"/>
              <a:t>, 6 </a:t>
            </a:r>
            <a:r>
              <a:rPr lang="uk-UA" sz="3200" dirty="0" err="1"/>
              <a:t>days</a:t>
            </a:r>
            <a:r>
              <a:rPr lang="uk-UA" sz="3200" dirty="0"/>
              <a:t> </a:t>
            </a:r>
            <a:r>
              <a:rPr lang="uk-UA" sz="3200" dirty="0" err="1"/>
              <a:t>in</a:t>
            </a:r>
            <a:r>
              <a:rPr lang="uk-UA" sz="3200" dirty="0"/>
              <a:t> a </a:t>
            </a:r>
            <a:r>
              <a:rPr lang="uk-UA" sz="3200" dirty="0" err="1"/>
              <a:t>week</a:t>
            </a:r>
            <a:r>
              <a:rPr lang="uk-UA" sz="3200" dirty="0"/>
              <a:t>.</a:t>
            </a:r>
          </a:p>
          <a:p>
            <a:r>
              <a:rPr lang="uk-UA" sz="3200" dirty="0" smtClean="0"/>
              <a:t>	</a:t>
            </a:r>
            <a:r>
              <a:rPr lang="uk-UA" sz="3200" dirty="0" err="1" smtClean="0"/>
              <a:t>Each</a:t>
            </a:r>
            <a:r>
              <a:rPr lang="uk-UA" sz="3200" dirty="0" smtClean="0"/>
              <a:t> </a:t>
            </a:r>
            <a:r>
              <a:rPr lang="uk-UA" sz="3200" dirty="0" err="1"/>
              <a:t>unit</a:t>
            </a:r>
            <a:r>
              <a:rPr lang="uk-UA" sz="3200" dirty="0"/>
              <a:t> </a:t>
            </a:r>
            <a:r>
              <a:rPr lang="uk-UA" sz="3200" dirty="0" err="1"/>
              <a:t>is</a:t>
            </a:r>
            <a:r>
              <a:rPr lang="uk-UA" sz="3200" dirty="0"/>
              <a:t> </a:t>
            </a:r>
            <a:r>
              <a:rPr lang="uk-UA" sz="3200" dirty="0" err="1"/>
              <a:t>focused</a:t>
            </a:r>
            <a:r>
              <a:rPr lang="uk-UA" sz="3200" dirty="0"/>
              <a:t> </a:t>
            </a:r>
            <a:r>
              <a:rPr lang="uk-UA" sz="3200" dirty="0" err="1"/>
              <a:t>on</a:t>
            </a:r>
            <a:r>
              <a:rPr lang="uk-UA" sz="3200" dirty="0"/>
              <a:t> a </a:t>
            </a:r>
            <a:r>
              <a:rPr lang="uk-UA" sz="3200" dirty="0" err="1"/>
              <a:t>dialogue</a:t>
            </a:r>
            <a:r>
              <a:rPr lang="uk-UA" sz="3200" dirty="0"/>
              <a:t> </a:t>
            </a:r>
            <a:r>
              <a:rPr lang="uk-UA" sz="3200" dirty="0" err="1"/>
              <a:t>consisting</a:t>
            </a:r>
            <a:r>
              <a:rPr lang="uk-UA" sz="3200" dirty="0"/>
              <a:t> </a:t>
            </a:r>
            <a:r>
              <a:rPr lang="uk-UA" sz="3200" dirty="0" err="1"/>
              <a:t>of</a:t>
            </a:r>
            <a:r>
              <a:rPr lang="uk-UA" sz="3200" dirty="0"/>
              <a:t> </a:t>
            </a:r>
            <a:r>
              <a:rPr lang="uk-UA" sz="3200" dirty="0" err="1"/>
              <a:t>cca</a:t>
            </a:r>
            <a:r>
              <a:rPr lang="uk-UA" sz="3200" dirty="0"/>
              <a:t>. 1,200 </a:t>
            </a:r>
            <a:r>
              <a:rPr lang="uk-UA" sz="3200" dirty="0" err="1"/>
              <a:t>words</a:t>
            </a:r>
            <a:r>
              <a:rPr lang="uk-UA" sz="3200" dirty="0"/>
              <a:t>. </a:t>
            </a:r>
            <a:r>
              <a:rPr lang="uk-UA" sz="3200" dirty="0" err="1"/>
              <a:t>The</a:t>
            </a:r>
            <a:r>
              <a:rPr lang="uk-UA" sz="3200" dirty="0"/>
              <a:t> </a:t>
            </a:r>
            <a:r>
              <a:rPr lang="uk-UA" sz="3200" dirty="0" err="1"/>
              <a:t>dialogues</a:t>
            </a:r>
            <a:r>
              <a:rPr lang="uk-UA" sz="3200" dirty="0"/>
              <a:t> </a:t>
            </a:r>
            <a:r>
              <a:rPr lang="uk-UA" sz="3200" dirty="0" err="1"/>
              <a:t>are</a:t>
            </a:r>
            <a:r>
              <a:rPr lang="uk-UA" sz="3200" dirty="0"/>
              <a:t> </a:t>
            </a:r>
            <a:r>
              <a:rPr lang="uk-UA" sz="3200" dirty="0" err="1"/>
              <a:t>graded</a:t>
            </a:r>
            <a:r>
              <a:rPr lang="uk-UA" sz="3200" dirty="0"/>
              <a:t> </a:t>
            </a:r>
            <a:r>
              <a:rPr lang="uk-UA" sz="3200" dirty="0" err="1"/>
              <a:t>by</a:t>
            </a:r>
            <a:r>
              <a:rPr lang="uk-UA" sz="3200" dirty="0"/>
              <a:t> </a:t>
            </a:r>
            <a:r>
              <a:rPr lang="uk-UA" sz="3200" dirty="0" err="1"/>
              <a:t>lexis</a:t>
            </a:r>
            <a:r>
              <a:rPr lang="uk-UA" sz="3200" dirty="0"/>
              <a:t> </a:t>
            </a:r>
            <a:r>
              <a:rPr lang="uk-UA" sz="3200" dirty="0" err="1"/>
              <a:t>and</a:t>
            </a:r>
            <a:r>
              <a:rPr lang="uk-UA" sz="3200" dirty="0"/>
              <a:t> </a:t>
            </a:r>
            <a:r>
              <a:rPr lang="uk-UA" sz="3200" dirty="0" err="1"/>
              <a:t>grammar</a:t>
            </a:r>
            <a:r>
              <a:rPr lang="uk-UA" sz="3200" dirty="0"/>
              <a:t>.</a:t>
            </a:r>
          </a:p>
          <a:p>
            <a:endParaRPr lang="uk-UA" dirty="0"/>
          </a:p>
        </p:txBody>
      </p:sp>
    </p:spTree>
    <p:extLst>
      <p:ext uri="{BB962C8B-B14F-4D97-AF65-F5344CB8AC3E}">
        <p14:creationId xmlns="" xmlns:p14="http://schemas.microsoft.com/office/powerpoint/2010/main" val="241989375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8229600" cy="710952"/>
          </a:xfrm>
        </p:spPr>
        <p:txBody>
          <a:bodyPr>
            <a:normAutofit/>
          </a:bodyPr>
          <a:lstStyle/>
          <a:p>
            <a:pPr algn="ctr"/>
            <a:r>
              <a:rPr lang="uk-UA" sz="4000" b="1" dirty="0" err="1">
                <a:effectLst>
                  <a:outerShdw blurRad="38100" dist="38100" dir="2700000" algn="tl">
                    <a:srgbClr val="000000">
                      <a:alpha val="43137"/>
                    </a:srgbClr>
                  </a:outerShdw>
                </a:effectLst>
              </a:rPr>
              <a:t>Unit</a:t>
            </a:r>
            <a:r>
              <a:rPr lang="uk-UA" sz="4000" b="1" dirty="0">
                <a:effectLst>
                  <a:outerShdw blurRad="38100" dist="38100" dir="2700000" algn="tl">
                    <a:srgbClr val="000000">
                      <a:alpha val="43137"/>
                    </a:srgbClr>
                  </a:outerShdw>
                </a:effectLst>
              </a:rPr>
              <a:t> </a:t>
            </a:r>
            <a:r>
              <a:rPr lang="uk-UA" sz="4000" b="1" dirty="0" err="1">
                <a:effectLst>
                  <a:outerShdw blurRad="38100" dist="38100" dir="2700000" algn="tl">
                    <a:srgbClr val="000000">
                      <a:alpha val="43137"/>
                    </a:srgbClr>
                  </a:outerShdw>
                </a:effectLst>
              </a:rPr>
              <a:t>study</a:t>
            </a:r>
            <a:r>
              <a:rPr lang="uk-UA" sz="4000" b="1" dirty="0">
                <a:effectLst>
                  <a:outerShdw blurRad="38100" dist="38100" dir="2700000" algn="tl">
                    <a:srgbClr val="000000">
                      <a:alpha val="43137"/>
                    </a:srgbClr>
                  </a:outerShdw>
                </a:effectLst>
              </a:rPr>
              <a:t> </a:t>
            </a:r>
            <a:r>
              <a:rPr lang="uk-UA" sz="4000" b="1" dirty="0" err="1">
                <a:effectLst>
                  <a:outerShdw blurRad="38100" dist="38100" dir="2700000" algn="tl">
                    <a:srgbClr val="000000">
                      <a:alpha val="43137"/>
                    </a:srgbClr>
                  </a:outerShdw>
                </a:effectLst>
              </a:rPr>
              <a:t>is</a:t>
            </a:r>
            <a:r>
              <a:rPr lang="uk-UA" sz="4000" b="1" dirty="0">
                <a:effectLst>
                  <a:outerShdw blurRad="38100" dist="38100" dir="2700000" algn="tl">
                    <a:srgbClr val="000000">
                      <a:alpha val="43137"/>
                    </a:srgbClr>
                  </a:outerShdw>
                </a:effectLst>
              </a:rPr>
              <a:t> </a:t>
            </a:r>
            <a:r>
              <a:rPr lang="uk-UA" sz="4000" b="1" dirty="0" err="1">
                <a:effectLst>
                  <a:outerShdw blurRad="38100" dist="38100" dir="2700000" algn="tl">
                    <a:srgbClr val="000000">
                      <a:alpha val="43137"/>
                    </a:srgbClr>
                  </a:outerShdw>
                </a:effectLst>
              </a:rPr>
              <a:t>organized</a:t>
            </a:r>
            <a:r>
              <a:rPr lang="uk-UA" sz="4000" b="1" dirty="0">
                <a:effectLst>
                  <a:outerShdw blurRad="38100" dist="38100" dir="2700000" algn="tl">
                    <a:srgbClr val="000000">
                      <a:alpha val="43137"/>
                    </a:srgbClr>
                  </a:outerShdw>
                </a:effectLst>
              </a:rPr>
              <a:t> </a:t>
            </a:r>
            <a:r>
              <a:rPr lang="uk-UA" sz="4000" b="1" dirty="0" err="1">
                <a:effectLst>
                  <a:outerShdw blurRad="38100" dist="38100" dir="2700000" algn="tl">
                    <a:srgbClr val="000000">
                      <a:alpha val="43137"/>
                    </a:srgbClr>
                  </a:outerShdw>
                </a:effectLst>
              </a:rPr>
              <a:t>around</a:t>
            </a:r>
            <a:r>
              <a:rPr lang="uk-UA" sz="4000" b="1" dirty="0">
                <a:effectLst>
                  <a:outerShdw blurRad="38100" dist="38100" dir="2700000" algn="tl">
                    <a:srgbClr val="000000">
                      <a:alpha val="43137"/>
                    </a:srgbClr>
                  </a:outerShdw>
                </a:effectLst>
              </a:rPr>
              <a:t> 3 </a:t>
            </a:r>
            <a:r>
              <a:rPr lang="uk-UA" sz="4000" b="1" dirty="0" err="1">
                <a:effectLst>
                  <a:outerShdw blurRad="38100" dist="38100" dir="2700000" algn="tl">
                    <a:srgbClr val="000000">
                      <a:alpha val="43137"/>
                    </a:srgbClr>
                  </a:outerShdw>
                </a:effectLst>
              </a:rPr>
              <a:t>days</a:t>
            </a:r>
            <a:r>
              <a:rPr lang="uk-UA" sz="4000" b="1" dirty="0">
                <a:effectLst>
                  <a:outerShdw blurRad="38100" dist="38100" dir="2700000" algn="tl">
                    <a:srgbClr val="000000">
                      <a:alpha val="43137"/>
                    </a:srgbClr>
                  </a:outerShdw>
                </a:effectLst>
              </a:rPr>
              <a:t> </a:t>
            </a:r>
          </a:p>
        </p:txBody>
      </p:sp>
      <p:pic>
        <p:nvPicPr>
          <p:cNvPr id="4" name="Місце для вмісту 3"/>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323528" y="1700808"/>
            <a:ext cx="8352928" cy="5040561"/>
          </a:xfrm>
        </p:spPr>
      </p:pic>
    </p:spTree>
    <p:extLst>
      <p:ext uri="{BB962C8B-B14F-4D97-AF65-F5344CB8AC3E}">
        <p14:creationId xmlns="" xmlns:p14="http://schemas.microsoft.com/office/powerpoint/2010/main" val="3556385625"/>
      </p:ext>
    </p:extLst>
  </p:cSld>
  <p:clrMapOvr>
    <a:masterClrMapping/>
  </p:clrMapOvr>
  <mc:AlternateContent xmlns:mc="http://schemas.openxmlformats.org/markup-compatibility/2006">
    <mc:Choice xmlns=""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1704975" y="1452372"/>
          <a:ext cx="5734050" cy="3953256"/>
        </p:xfrm>
        <a:graphic>
          <a:graphicData uri="http://schemas.openxmlformats.org/drawingml/2006/table">
            <a:tbl>
              <a:tblPr/>
              <a:tblGrid>
                <a:gridCol w="1911350"/>
                <a:gridCol w="1911350"/>
                <a:gridCol w="1911350"/>
              </a:tblGrid>
              <a:tr h="0">
                <a:tc>
                  <a:txBody>
                    <a:bodyPr/>
                    <a:lstStyle/>
                    <a:p>
                      <a:pPr algn="ctr">
                        <a:lnSpc>
                          <a:spcPct val="115000"/>
                        </a:lnSpc>
                        <a:spcAft>
                          <a:spcPts val="0"/>
                        </a:spcAft>
                      </a:pPr>
                      <a:r>
                        <a:rPr lang="ru-RU" sz="1200" b="1" dirty="0" err="1">
                          <a:latin typeface="inherit"/>
                          <a:ea typeface="Times New Roman"/>
                          <a:cs typeface="Times New Roman"/>
                        </a:rPr>
                        <a:t>Method</a:t>
                      </a:r>
                      <a:endParaRPr lang="ru-RU" sz="1100" dirty="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algn="ctr">
                        <a:lnSpc>
                          <a:spcPct val="115000"/>
                        </a:lnSpc>
                        <a:spcAft>
                          <a:spcPts val="0"/>
                        </a:spcAft>
                      </a:pPr>
                      <a:r>
                        <a:rPr lang="ru-RU" sz="1200" b="1">
                          <a:latin typeface="inherit"/>
                          <a:ea typeface="Times New Roman"/>
                          <a:cs typeface="Times New Roman"/>
                        </a:rPr>
                        <a:t>Focus</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algn="ctr">
                        <a:lnSpc>
                          <a:spcPct val="115000"/>
                        </a:lnSpc>
                        <a:spcAft>
                          <a:spcPts val="0"/>
                        </a:spcAft>
                      </a:pPr>
                      <a:r>
                        <a:rPr lang="ru-RU" sz="1200" b="1">
                          <a:latin typeface="inherit"/>
                          <a:ea typeface="Times New Roman"/>
                          <a:cs typeface="Times New Roman"/>
                        </a:rPr>
                        <a:t>Characteristics</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0">
                <a:tc>
                  <a:txBody>
                    <a:bodyPr/>
                    <a:lstStyle/>
                    <a:p>
                      <a:pPr>
                        <a:lnSpc>
                          <a:spcPct val="115000"/>
                        </a:lnSpc>
                        <a:spcAft>
                          <a:spcPts val="0"/>
                        </a:spcAft>
                      </a:pPr>
                      <a:r>
                        <a:rPr lang="ru-RU" sz="1200" u="sng">
                          <a:solidFill>
                            <a:srgbClr val="006600"/>
                          </a:solidFill>
                          <a:latin typeface="inherit"/>
                          <a:ea typeface="Times New Roman"/>
                          <a:cs typeface="Times New Roman"/>
                          <a:hlinkClick r:id="rId2" tooltip="Learn more about the Grammar Translation method"/>
                        </a:rPr>
                        <a:t>Grammar Translation</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ru-RU" sz="1200">
                          <a:latin typeface="inherit"/>
                          <a:ea typeface="Times New Roman"/>
                          <a:cs typeface="Times New Roman"/>
                        </a:rPr>
                        <a:t>Written literary texts</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1200">
                          <a:latin typeface="inherit"/>
                          <a:ea typeface="Times New Roman"/>
                          <a:cs typeface="Times New Roman"/>
                        </a:rPr>
                        <a:t>Translate from English into your native language</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0">
                <a:tc>
                  <a:txBody>
                    <a:bodyPr/>
                    <a:lstStyle/>
                    <a:p>
                      <a:pPr>
                        <a:lnSpc>
                          <a:spcPct val="115000"/>
                        </a:lnSpc>
                        <a:spcAft>
                          <a:spcPts val="0"/>
                        </a:spcAft>
                      </a:pPr>
                      <a:r>
                        <a:rPr lang="en-US" sz="1200" u="sng" dirty="0">
                          <a:solidFill>
                            <a:srgbClr val="006600"/>
                          </a:solidFill>
                          <a:latin typeface="inherit"/>
                          <a:ea typeface="Times New Roman"/>
                          <a:cs typeface="Times New Roman"/>
                          <a:hlinkClick r:id="rId2" tooltip="Learn more about the Direct Method"/>
                        </a:rPr>
                        <a:t>Direct Method</a:t>
                      </a:r>
                      <a:r>
                        <a:rPr lang="en-US" sz="1200" dirty="0">
                          <a:latin typeface="inherit"/>
                          <a:ea typeface="Times New Roman"/>
                          <a:cs typeface="Times New Roman"/>
                        </a:rPr>
                        <a:t> (also called Natural Method)</a:t>
                      </a:r>
                      <a:endParaRPr lang="ru-RU" sz="1100" dirty="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ru-RU" sz="1200">
                          <a:latin typeface="inherit"/>
                          <a:ea typeface="Times New Roman"/>
                          <a:cs typeface="Times New Roman"/>
                        </a:rPr>
                        <a:t>Everyday spoken language</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1200">
                          <a:latin typeface="inherit"/>
                          <a:ea typeface="Times New Roman"/>
                          <a:cs typeface="Times New Roman"/>
                        </a:rPr>
                        <a:t>Student learns by associating meaning directly in English</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0">
                <a:tc>
                  <a:txBody>
                    <a:bodyPr/>
                    <a:lstStyle/>
                    <a:p>
                      <a:pPr>
                        <a:lnSpc>
                          <a:spcPct val="115000"/>
                        </a:lnSpc>
                        <a:spcAft>
                          <a:spcPts val="0"/>
                        </a:spcAft>
                      </a:pPr>
                      <a:r>
                        <a:rPr lang="ru-RU" sz="1200" u="sng">
                          <a:solidFill>
                            <a:srgbClr val="006600"/>
                          </a:solidFill>
                          <a:latin typeface="inherit"/>
                          <a:ea typeface="Times New Roman"/>
                          <a:cs typeface="Times New Roman"/>
                          <a:hlinkClick r:id="rId3" tooltip="Learn more about the Audio-lingual teaching method"/>
                        </a:rPr>
                        <a:t>Audio-Lingual Method</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ru-RU" sz="1200">
                          <a:latin typeface="inherit"/>
                          <a:ea typeface="Times New Roman"/>
                          <a:cs typeface="Times New Roman"/>
                        </a:rPr>
                        <a:t>Sentence and sound patterns</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1200">
                          <a:latin typeface="inherit"/>
                          <a:ea typeface="Times New Roman"/>
                          <a:cs typeface="Times New Roman"/>
                        </a:rPr>
                        <a:t>Listening and speaking drills and pattern practice only in English</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0">
                <a:tc>
                  <a:txBody>
                    <a:bodyPr/>
                    <a:lstStyle/>
                    <a:p>
                      <a:pPr>
                        <a:lnSpc>
                          <a:spcPct val="115000"/>
                        </a:lnSpc>
                        <a:spcAft>
                          <a:spcPts val="0"/>
                        </a:spcAft>
                      </a:pPr>
                      <a:r>
                        <a:rPr lang="ru-RU" sz="1200">
                          <a:latin typeface="inherit"/>
                          <a:ea typeface="Times New Roman"/>
                          <a:cs typeface="Times New Roman"/>
                        </a:rPr>
                        <a:t>Cognitive Code Approach</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ru-RU" sz="1200">
                          <a:latin typeface="inherit"/>
                          <a:ea typeface="Times New Roman"/>
                          <a:cs typeface="Times New Roman"/>
                        </a:rPr>
                        <a:t>Grammar rules</a:t>
                      </a:r>
                      <a:endParaRPr lang="ru-RU" sz="110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1200" dirty="0">
                          <a:latin typeface="inherit"/>
                          <a:ea typeface="Times New Roman"/>
                          <a:cs typeface="Times New Roman"/>
                        </a:rPr>
                        <a:t>English grammar rules deduced and then understood in context</a:t>
                      </a:r>
                      <a:endParaRPr lang="ru-RU" sz="1100" dirty="0">
                        <a:latin typeface="Calibri"/>
                        <a:ea typeface="Times New Roman"/>
                        <a:cs typeface="Times New Roman"/>
                      </a:endParaRPr>
                    </a:p>
                  </a:txBody>
                  <a:tcPr marL="121920" marR="121920" marT="121920" marB="121920"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428860" y="714356"/>
          <a:ext cx="5907567" cy="4575048"/>
        </p:xfrm>
        <a:graphic>
          <a:graphicData uri="http://schemas.openxmlformats.org/drawingml/2006/table">
            <a:tbl>
              <a:tblPr/>
              <a:tblGrid>
                <a:gridCol w="1946284"/>
                <a:gridCol w="1946284"/>
                <a:gridCol w="2014999"/>
              </a:tblGrid>
              <a:tr h="257028">
                <a:tc gridSpan="3">
                  <a:txBody>
                    <a:bodyPr/>
                    <a:lstStyle/>
                    <a:p>
                      <a:pPr>
                        <a:lnSpc>
                          <a:spcPct val="115000"/>
                        </a:lnSpc>
                        <a:spcAft>
                          <a:spcPts val="0"/>
                        </a:spcAft>
                      </a:pPr>
                      <a:r>
                        <a:rPr lang="ru-RU" sz="600" dirty="0" err="1">
                          <a:solidFill>
                            <a:srgbClr val="006600"/>
                          </a:solidFill>
                          <a:latin typeface="inherit"/>
                          <a:ea typeface="Times New Roman"/>
                          <a:cs typeface="Times New Roman"/>
                          <a:hlinkClick r:id="rId2" tooltip="Learn more about the Humanistic Approaches"/>
                        </a:rPr>
                        <a:t>Humanistic</a:t>
                      </a:r>
                      <a:r>
                        <a:rPr lang="ru-RU" sz="600" dirty="0">
                          <a:solidFill>
                            <a:srgbClr val="006600"/>
                          </a:solidFill>
                          <a:latin typeface="inherit"/>
                          <a:ea typeface="Times New Roman"/>
                          <a:cs typeface="Times New Roman"/>
                          <a:hlinkClick r:id="rId2" tooltip="Learn more about the Humanistic Approaches"/>
                        </a:rPr>
                        <a:t> </a:t>
                      </a:r>
                      <a:r>
                        <a:rPr lang="ru-RU" sz="600" dirty="0" err="1">
                          <a:solidFill>
                            <a:srgbClr val="006600"/>
                          </a:solidFill>
                          <a:latin typeface="inherit"/>
                          <a:ea typeface="Times New Roman"/>
                          <a:cs typeface="Times New Roman"/>
                          <a:hlinkClick r:id="rId2" tooltip="Learn more about the Humanistic Approaches"/>
                        </a:rPr>
                        <a:t>Approaches</a:t>
                      </a:r>
                      <a:r>
                        <a:rPr lang="ru-RU" sz="600" dirty="0">
                          <a:latin typeface="inherit"/>
                          <a:ea typeface="Times New Roman"/>
                          <a:cs typeface="Times New Roman"/>
                        </a:rPr>
                        <a:t> – 4 </a:t>
                      </a:r>
                      <a:r>
                        <a:rPr lang="ru-RU" sz="600" dirty="0" err="1">
                          <a:latin typeface="inherit"/>
                          <a:ea typeface="Times New Roman"/>
                          <a:cs typeface="Times New Roman"/>
                        </a:rPr>
                        <a:t>popular</a:t>
                      </a:r>
                      <a:r>
                        <a:rPr lang="ru-RU" sz="600" dirty="0">
                          <a:latin typeface="inherit"/>
                          <a:ea typeface="Times New Roman"/>
                          <a:cs typeface="Times New Roman"/>
                        </a:rPr>
                        <a:t> </a:t>
                      </a:r>
                      <a:r>
                        <a:rPr lang="ru-RU" sz="600" dirty="0" err="1">
                          <a:latin typeface="inherit"/>
                          <a:ea typeface="Times New Roman"/>
                          <a:cs typeface="Times New Roman"/>
                        </a:rPr>
                        <a:t>examples</a:t>
                      </a:r>
                      <a:r>
                        <a:rPr lang="ru-RU" sz="600" dirty="0">
                          <a:latin typeface="inherit"/>
                          <a:ea typeface="Times New Roman"/>
                          <a:cs typeface="Times New Roman"/>
                        </a:rPr>
                        <a:t>:</a:t>
                      </a:r>
                      <a:endParaRPr lang="ru-RU" sz="600" dirty="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497300">
                <a:tc>
                  <a:txBody>
                    <a:bodyPr/>
                    <a:lstStyle/>
                    <a:p>
                      <a:pPr>
                        <a:lnSpc>
                          <a:spcPct val="115000"/>
                        </a:lnSpc>
                        <a:spcAft>
                          <a:spcPts val="0"/>
                        </a:spcAft>
                      </a:pPr>
                      <a:r>
                        <a:rPr lang="ru-RU" sz="600" dirty="0">
                          <a:latin typeface="inherit"/>
                          <a:ea typeface="Times New Roman"/>
                          <a:cs typeface="Times New Roman"/>
                        </a:rPr>
                        <a:t>- </a:t>
                      </a:r>
                      <a:r>
                        <a:rPr lang="ru-RU" sz="600" dirty="0" err="1">
                          <a:latin typeface="inherit"/>
                          <a:ea typeface="Times New Roman"/>
                          <a:cs typeface="Times New Roman"/>
                        </a:rPr>
                        <a:t>The</a:t>
                      </a:r>
                      <a:r>
                        <a:rPr lang="ru-RU" sz="600" dirty="0">
                          <a:latin typeface="inherit"/>
                          <a:ea typeface="Times New Roman"/>
                          <a:cs typeface="Times New Roman"/>
                        </a:rPr>
                        <a:t> </a:t>
                      </a:r>
                      <a:r>
                        <a:rPr lang="ru-RU" sz="600" dirty="0" err="1">
                          <a:latin typeface="inherit"/>
                          <a:ea typeface="Times New Roman"/>
                          <a:cs typeface="Times New Roman"/>
                        </a:rPr>
                        <a:t>Silent</a:t>
                      </a:r>
                      <a:r>
                        <a:rPr lang="ru-RU" sz="600" dirty="0">
                          <a:latin typeface="inherit"/>
                          <a:ea typeface="Times New Roman"/>
                          <a:cs typeface="Times New Roman"/>
                        </a:rPr>
                        <a:t> </a:t>
                      </a:r>
                      <a:r>
                        <a:rPr lang="ru-RU" sz="600" dirty="0" err="1">
                          <a:latin typeface="inherit"/>
                          <a:ea typeface="Times New Roman"/>
                          <a:cs typeface="Times New Roman"/>
                        </a:rPr>
                        <a:t>Way</a:t>
                      </a:r>
                      <a:endParaRPr lang="ru-RU" sz="600" dirty="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600" dirty="0">
                          <a:latin typeface="inherit"/>
                          <a:ea typeface="Times New Roman"/>
                          <a:cs typeface="Times New Roman"/>
                        </a:rPr>
                        <a:t>Student interaction rather than teacher</a:t>
                      </a:r>
                      <a:endParaRPr lang="ru-RU" sz="600" dirty="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600" dirty="0">
                          <a:latin typeface="inherit"/>
                          <a:ea typeface="Times New Roman"/>
                          <a:cs typeface="Times New Roman"/>
                        </a:rPr>
                        <a:t>Teacher is silent to allow student awareness of how English works</a:t>
                      </a:r>
                      <a:endParaRPr lang="ru-RU" sz="600" dirty="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616860">
                <a:tc>
                  <a:txBody>
                    <a:bodyPr/>
                    <a:lstStyle/>
                    <a:p>
                      <a:pPr>
                        <a:lnSpc>
                          <a:spcPct val="115000"/>
                        </a:lnSpc>
                        <a:spcAft>
                          <a:spcPts val="0"/>
                        </a:spcAft>
                      </a:pPr>
                      <a:r>
                        <a:rPr lang="ru-RU" sz="600" dirty="0">
                          <a:latin typeface="inherit"/>
                          <a:ea typeface="Times New Roman"/>
                          <a:cs typeface="Times New Roman"/>
                        </a:rPr>
                        <a:t>- </a:t>
                      </a:r>
                      <a:r>
                        <a:rPr lang="ru-RU" sz="600" dirty="0" err="1">
                          <a:latin typeface="inherit"/>
                          <a:ea typeface="Times New Roman"/>
                          <a:cs typeface="Times New Roman"/>
                        </a:rPr>
                        <a:t>Suggestopedia</a:t>
                      </a:r>
                      <a:endParaRPr lang="ru-RU" sz="600" dirty="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ru-RU" sz="600" dirty="0" err="1">
                          <a:latin typeface="inherit"/>
                          <a:ea typeface="Times New Roman"/>
                          <a:cs typeface="Times New Roman"/>
                        </a:rPr>
                        <a:t>Meaningful</a:t>
                      </a:r>
                      <a:r>
                        <a:rPr lang="ru-RU" sz="600" dirty="0">
                          <a:latin typeface="inherit"/>
                          <a:ea typeface="Times New Roman"/>
                          <a:cs typeface="Times New Roman"/>
                        </a:rPr>
                        <a:t> </a:t>
                      </a:r>
                      <a:r>
                        <a:rPr lang="ru-RU" sz="600" dirty="0" err="1">
                          <a:latin typeface="inherit"/>
                          <a:ea typeface="Times New Roman"/>
                          <a:cs typeface="Times New Roman"/>
                        </a:rPr>
                        <a:t>texts</a:t>
                      </a:r>
                      <a:r>
                        <a:rPr lang="ru-RU" sz="600" dirty="0">
                          <a:latin typeface="inherit"/>
                          <a:ea typeface="Times New Roman"/>
                          <a:cs typeface="Times New Roman"/>
                        </a:rPr>
                        <a:t> </a:t>
                      </a:r>
                      <a:r>
                        <a:rPr lang="ru-RU" sz="600" dirty="0" err="1">
                          <a:latin typeface="inherit"/>
                          <a:ea typeface="Times New Roman"/>
                          <a:cs typeface="Times New Roman"/>
                        </a:rPr>
                        <a:t>and</a:t>
                      </a:r>
                      <a:r>
                        <a:rPr lang="ru-RU" sz="600" dirty="0">
                          <a:latin typeface="inherit"/>
                          <a:ea typeface="Times New Roman"/>
                          <a:cs typeface="Times New Roman"/>
                        </a:rPr>
                        <a:t> </a:t>
                      </a:r>
                      <a:r>
                        <a:rPr lang="ru-RU" sz="600" dirty="0" err="1">
                          <a:latin typeface="inherit"/>
                          <a:ea typeface="Times New Roman"/>
                          <a:cs typeface="Times New Roman"/>
                        </a:rPr>
                        <a:t>vocabulary</a:t>
                      </a:r>
                      <a:endParaRPr lang="ru-RU" sz="600" dirty="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600" dirty="0">
                          <a:latin typeface="inherit"/>
                          <a:ea typeface="Times New Roman"/>
                          <a:cs typeface="Times New Roman"/>
                        </a:rPr>
                        <a:t>Relaxed atmosphere, with music; encourages subliminal learning of English</a:t>
                      </a:r>
                      <a:endParaRPr lang="ru-RU" sz="600" dirty="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497300">
                <a:tc>
                  <a:txBody>
                    <a:bodyPr/>
                    <a:lstStyle/>
                    <a:p>
                      <a:pPr>
                        <a:lnSpc>
                          <a:spcPct val="115000"/>
                        </a:lnSpc>
                        <a:spcAft>
                          <a:spcPts val="0"/>
                        </a:spcAft>
                      </a:pPr>
                      <a:r>
                        <a:rPr lang="ru-RU" sz="600">
                          <a:latin typeface="inherit"/>
                          <a:ea typeface="Times New Roman"/>
                          <a:cs typeface="Times New Roman"/>
                        </a:rPr>
                        <a:t>- Community Language Learning</a:t>
                      </a:r>
                      <a:endParaRPr lang="ru-RU" sz="60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ru-RU" sz="600">
                          <a:latin typeface="inherit"/>
                          <a:ea typeface="Times New Roman"/>
                          <a:cs typeface="Times New Roman"/>
                        </a:rPr>
                        <a:t>Student interaction</a:t>
                      </a:r>
                      <a:endParaRPr lang="ru-RU" sz="60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600" dirty="0">
                          <a:latin typeface="inherit"/>
                          <a:ea typeface="Times New Roman"/>
                          <a:cs typeface="Times New Roman"/>
                        </a:rPr>
                        <a:t>Understanding of English through active student interaction</a:t>
                      </a:r>
                      <a:endParaRPr lang="ru-RU" sz="600" dirty="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736420">
                <a:tc>
                  <a:txBody>
                    <a:bodyPr/>
                    <a:lstStyle/>
                    <a:p>
                      <a:pPr>
                        <a:lnSpc>
                          <a:spcPct val="115000"/>
                        </a:lnSpc>
                        <a:spcAft>
                          <a:spcPts val="0"/>
                        </a:spcAft>
                      </a:pPr>
                      <a:r>
                        <a:rPr lang="en-US" sz="600">
                          <a:latin typeface="inherit"/>
                          <a:ea typeface="Times New Roman"/>
                          <a:cs typeface="Times New Roman"/>
                        </a:rPr>
                        <a:t>- Comprehension Approach (Natural Approach, the Learnables, and Total Physical Response)</a:t>
                      </a:r>
                      <a:endParaRPr lang="ru-RU" sz="60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ru-RU" sz="600" dirty="0" err="1">
                          <a:latin typeface="inherit"/>
                          <a:ea typeface="Times New Roman"/>
                          <a:cs typeface="Times New Roman"/>
                        </a:rPr>
                        <a:t>Listening</a:t>
                      </a:r>
                      <a:r>
                        <a:rPr lang="ru-RU" sz="600" dirty="0">
                          <a:latin typeface="inherit"/>
                          <a:ea typeface="Times New Roman"/>
                          <a:cs typeface="Times New Roman"/>
                        </a:rPr>
                        <a:t> </a:t>
                      </a:r>
                      <a:r>
                        <a:rPr lang="ru-RU" sz="600" dirty="0" err="1">
                          <a:latin typeface="inherit"/>
                          <a:ea typeface="Times New Roman"/>
                          <a:cs typeface="Times New Roman"/>
                        </a:rPr>
                        <a:t>comprehension</a:t>
                      </a:r>
                      <a:endParaRPr lang="ru-RU" sz="600" dirty="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600" dirty="0">
                          <a:latin typeface="inherit"/>
                          <a:ea typeface="Times New Roman"/>
                          <a:cs typeface="Times New Roman"/>
                        </a:rPr>
                        <a:t>English speaking delayed until students are ready; meaning clarified through actions and visuals</a:t>
                      </a:r>
                      <a:endParaRPr lang="ru-RU" sz="600" dirty="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736420">
                <a:tc>
                  <a:txBody>
                    <a:bodyPr/>
                    <a:lstStyle/>
                    <a:p>
                      <a:pPr>
                        <a:lnSpc>
                          <a:spcPct val="115000"/>
                        </a:lnSpc>
                        <a:spcAft>
                          <a:spcPts val="0"/>
                        </a:spcAft>
                      </a:pPr>
                      <a:r>
                        <a:rPr lang="ru-RU" sz="600">
                          <a:solidFill>
                            <a:srgbClr val="006600"/>
                          </a:solidFill>
                          <a:latin typeface="inherit"/>
                          <a:ea typeface="Times New Roman"/>
                          <a:cs typeface="Times New Roman"/>
                          <a:hlinkClick r:id="rId3" tooltip="Learn more about Communicative Language Teaching"/>
                        </a:rPr>
                        <a:t>Communicative Language Teaching</a:t>
                      </a:r>
                      <a:endParaRPr lang="ru-RU" sz="60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600">
                          <a:latin typeface="inherit"/>
                          <a:ea typeface="Times New Roman"/>
                          <a:cs typeface="Times New Roman"/>
                        </a:rPr>
                        <a:t>Interaction, authentic communication and negotiating meaning</a:t>
                      </a:r>
                      <a:endParaRPr lang="ru-RU" sz="60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600">
                          <a:latin typeface="inherit"/>
                          <a:ea typeface="Times New Roman"/>
                          <a:cs typeface="Times New Roman"/>
                        </a:rPr>
                        <a:t>Understanding of English through active student interaction; role play, games, information gaps</a:t>
                      </a:r>
                      <a:endParaRPr lang="ru-RU" sz="60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616860">
                <a:tc>
                  <a:txBody>
                    <a:bodyPr/>
                    <a:lstStyle/>
                    <a:p>
                      <a:pPr>
                        <a:lnSpc>
                          <a:spcPct val="115000"/>
                        </a:lnSpc>
                        <a:spcAft>
                          <a:spcPts val="0"/>
                        </a:spcAft>
                      </a:pPr>
                      <a:r>
                        <a:rPr lang="en-US" sz="600">
                          <a:latin typeface="inherit"/>
                          <a:ea typeface="Times New Roman"/>
                          <a:cs typeface="Times New Roman"/>
                        </a:rPr>
                        <a:t>Content-based, Task-based, and Participatory Approaches</a:t>
                      </a:r>
                      <a:endParaRPr lang="ru-RU" sz="60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600">
                          <a:latin typeface="inherit"/>
                          <a:ea typeface="Times New Roman"/>
                          <a:cs typeface="Times New Roman"/>
                        </a:rPr>
                        <a:t>What is being communicated, not structure of English</a:t>
                      </a:r>
                      <a:endParaRPr lang="ru-RU" sz="60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600">
                          <a:latin typeface="inherit"/>
                          <a:ea typeface="Times New Roman"/>
                          <a:cs typeface="Times New Roman"/>
                        </a:rPr>
                        <a:t>Content based on relevance to students’ lives: topics, tasks, problem-solving</a:t>
                      </a:r>
                      <a:endParaRPr lang="ru-RU" sz="60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616860">
                <a:tc>
                  <a:txBody>
                    <a:bodyPr/>
                    <a:lstStyle/>
                    <a:p>
                      <a:pPr>
                        <a:lnSpc>
                          <a:spcPct val="115000"/>
                        </a:lnSpc>
                        <a:spcAft>
                          <a:spcPts val="0"/>
                        </a:spcAft>
                      </a:pPr>
                      <a:r>
                        <a:rPr lang="en-US" sz="600">
                          <a:latin typeface="inherit"/>
                          <a:ea typeface="Times New Roman"/>
                          <a:cs typeface="Times New Roman"/>
                        </a:rPr>
                        <a:t>Learning Strategy Training, Cooperative Learning, and Multiple Intelligences</a:t>
                      </a:r>
                      <a:endParaRPr lang="ru-RU" sz="60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ru-RU" sz="600">
                          <a:latin typeface="inherit"/>
                          <a:ea typeface="Times New Roman"/>
                          <a:cs typeface="Times New Roman"/>
                        </a:rPr>
                        <a:t>How to learn</a:t>
                      </a:r>
                      <a:endParaRPr lang="ru-RU" sz="60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fontAlgn="base">
                        <a:lnSpc>
                          <a:spcPct val="115000"/>
                        </a:lnSpc>
                        <a:spcAft>
                          <a:spcPts val="0"/>
                        </a:spcAft>
                      </a:pPr>
                      <a:r>
                        <a:rPr lang="en-US" sz="600" dirty="0">
                          <a:latin typeface="inherit"/>
                          <a:ea typeface="Times New Roman"/>
                          <a:cs typeface="Times New Roman"/>
                        </a:rPr>
                        <a:t>Teach learning strategies, cooperation; activities vary according to different intelligences</a:t>
                      </a:r>
                      <a:endParaRPr lang="ru-RU" sz="600" dirty="0">
                        <a:latin typeface="Calibri"/>
                        <a:ea typeface="Times New Roman"/>
                        <a:cs typeface="Times New Roman"/>
                      </a:endParaRPr>
                    </a:p>
                  </a:txBody>
                  <a:tcPr marL="61552" marR="61552" marT="61552" marB="61552" anchor="b">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bl>
          </a:graphicData>
        </a:graphic>
      </p:graphicFrame>
      <p:sp>
        <p:nvSpPr>
          <p:cNvPr id="7372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555555"/>
                </a:solidFill>
                <a:effectLst/>
                <a:latin typeface="inherit" charset="0"/>
                <a:ea typeface="Times New Roman" pitchFamily="18" charset="0"/>
                <a:cs typeface="Arial" pitchFamily="34" charset="0"/>
              </a:rPr>
              <a:t>Based on Techniques and Principles in Language Teaching (Oxford University Press)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buFont typeface="Arial" pitchFamily="34" charset="0"/>
              <a:buChar char="•"/>
            </a:pPr>
            <a:r>
              <a:rPr lang="en-US" dirty="0" smtClean="0"/>
              <a:t>Communicative Approach</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en-US" dirty="0" smtClean="0"/>
              <a:t>The Communicative approach or the Communicative</a:t>
            </a:r>
          </a:p>
          <a:p>
            <a:pPr>
              <a:buNone/>
            </a:pPr>
            <a:r>
              <a:rPr lang="en-US" dirty="0" smtClean="0"/>
              <a:t>Language Teaching (CLT) </a:t>
            </a:r>
            <a:r>
              <a:rPr lang="en-US" dirty="0" err="1" smtClean="0"/>
              <a:t>emphasises</a:t>
            </a:r>
            <a:r>
              <a:rPr lang="en-US" dirty="0" smtClean="0"/>
              <a:t> the</a:t>
            </a:r>
          </a:p>
          <a:p>
            <a:pPr>
              <a:buNone/>
            </a:pPr>
            <a:r>
              <a:rPr lang="en-US" dirty="0" smtClean="0"/>
              <a:t>importance of language functions rather than focuses</a:t>
            </a:r>
          </a:p>
          <a:p>
            <a:pPr>
              <a:buNone/>
            </a:pPr>
            <a:r>
              <a:rPr lang="en-US" dirty="0" smtClean="0"/>
              <a:t>on grammar and vocabulary. The main principle of</a:t>
            </a:r>
          </a:p>
          <a:p>
            <a:pPr>
              <a:buNone/>
            </a:pPr>
            <a:r>
              <a:rPr lang="en-US" dirty="0" smtClean="0"/>
              <a:t>CLT is to train students to use language forms appropriately</a:t>
            </a:r>
          </a:p>
          <a:p>
            <a:pPr>
              <a:buNone/>
            </a:pPr>
            <a:r>
              <a:rPr lang="en-US" dirty="0" smtClean="0"/>
              <a:t>a variety of contexts for a variety of</a:t>
            </a:r>
          </a:p>
          <a:p>
            <a:pPr>
              <a:buNone/>
            </a:pPr>
            <a:r>
              <a:rPr lang="en-US" dirty="0" smtClean="0"/>
              <a:t>purposes (Harmer, 2001, 84). The top ten principles</a:t>
            </a:r>
          </a:p>
          <a:p>
            <a:pPr>
              <a:buNone/>
            </a:pPr>
            <a:r>
              <a:rPr lang="en-US" dirty="0" smtClean="0"/>
              <a:t>of CLT are communicative interaction, meaningful</a:t>
            </a:r>
          </a:p>
          <a:p>
            <a:pPr>
              <a:buNone/>
            </a:pPr>
            <a:r>
              <a:rPr lang="en-US" dirty="0" smtClean="0"/>
              <a:t>practice, active involvement, positive reinforcement</a:t>
            </a:r>
          </a:p>
          <a:p>
            <a:pPr>
              <a:buNone/>
            </a:pPr>
            <a:r>
              <a:rPr lang="en-US" dirty="0" smtClean="0"/>
              <a:t>of suitable materials, changes of pace and</a:t>
            </a:r>
          </a:p>
          <a:p>
            <a:pPr>
              <a:buNone/>
            </a:pPr>
            <a:r>
              <a:rPr lang="en-US" dirty="0" smtClean="0"/>
              <a:t>activity, making the teaching process enjoyable,</a:t>
            </a:r>
          </a:p>
          <a:p>
            <a:pPr>
              <a:buNone/>
            </a:pPr>
            <a:r>
              <a:rPr lang="en-US" dirty="0" smtClean="0"/>
              <a:t>teaching English in English, </a:t>
            </a:r>
            <a:r>
              <a:rPr lang="en-US" dirty="0" err="1" smtClean="0"/>
              <a:t>realisation</a:t>
            </a:r>
            <a:r>
              <a:rPr lang="en-US" dirty="0" smtClean="0"/>
              <a:t> that mistakes</a:t>
            </a:r>
          </a:p>
          <a:p>
            <a:pPr>
              <a:buNone/>
            </a:pPr>
            <a:r>
              <a:rPr lang="en-US" dirty="0" smtClean="0"/>
              <a:t>are natural and that even beginners </a:t>
            </a:r>
            <a:r>
              <a:rPr lang="en-US" i="1" dirty="0" smtClean="0"/>
              <a:t>can understand</a:t>
            </a:r>
          </a:p>
          <a:p>
            <a:pPr>
              <a:buNone/>
            </a:pPr>
            <a:r>
              <a:rPr lang="en-US" dirty="0" smtClean="0"/>
              <a:t>when taught in the target language.</a:t>
            </a: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buFont typeface="Arial" pitchFamily="34" charset="0"/>
              <a:buChar char="•"/>
            </a:pPr>
            <a:r>
              <a:rPr lang="en-US" dirty="0" smtClean="0"/>
              <a:t>ACTIVITIES</a:t>
            </a:r>
            <a:endParaRPr lang="ru-RU" dirty="0"/>
          </a:p>
        </p:txBody>
      </p:sp>
      <p:sp>
        <p:nvSpPr>
          <p:cNvPr id="3" name="Содержимое 2"/>
          <p:cNvSpPr>
            <a:spLocks noGrp="1"/>
          </p:cNvSpPr>
          <p:nvPr>
            <p:ph idx="1"/>
          </p:nvPr>
        </p:nvSpPr>
        <p:spPr/>
        <p:txBody>
          <a:bodyPr>
            <a:normAutofit lnSpcReduction="10000"/>
          </a:bodyPr>
          <a:lstStyle/>
          <a:p>
            <a:pPr>
              <a:buNone/>
            </a:pPr>
            <a:r>
              <a:rPr lang="en-US" dirty="0" smtClean="0"/>
              <a:t>Activities in CLT involve students in real and</a:t>
            </a:r>
          </a:p>
          <a:p>
            <a:pPr>
              <a:buNone/>
            </a:pPr>
            <a:r>
              <a:rPr lang="en-US" dirty="0" smtClean="0"/>
              <a:t>realistic communication, where the accuracy of the</a:t>
            </a:r>
          </a:p>
          <a:p>
            <a:pPr>
              <a:buNone/>
            </a:pPr>
            <a:r>
              <a:rPr lang="en-US" dirty="0" smtClean="0"/>
              <a:t>language is less important than successful achievement of the communicative purpose.</a:t>
            </a:r>
          </a:p>
          <a:p>
            <a:pPr>
              <a:buNone/>
            </a:pPr>
            <a:r>
              <a:rPr lang="en-US" dirty="0" smtClean="0"/>
              <a:t>Therefore, such activities as role-play and simulation are very popular in CLT. </a:t>
            </a:r>
          </a:p>
          <a:p>
            <a:pPr>
              <a:buNone/>
            </a:pPr>
            <a:endParaRPr lang="en-US" dirty="0" smtClean="0"/>
          </a:p>
          <a:p>
            <a:pPr>
              <a:buNone/>
            </a:pPr>
            <a:r>
              <a:rPr lang="en-US" dirty="0" smtClean="0"/>
              <a:t>All activities in CLT have to be</a:t>
            </a:r>
          </a:p>
          <a:p>
            <a:pPr>
              <a:buNone/>
            </a:pPr>
            <a:r>
              <a:rPr lang="en-US" dirty="0" smtClean="0"/>
              <a:t>constructed in such a way that students should have</a:t>
            </a:r>
          </a:p>
          <a:p>
            <a:pPr>
              <a:buNone/>
            </a:pPr>
            <a:r>
              <a:rPr lang="en-US" dirty="0" smtClean="0"/>
              <a:t>a desire to communicate something.</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Method</a:t>
            </a:r>
            <a:endParaRPr lang="ru-RU" dirty="0"/>
          </a:p>
        </p:txBody>
      </p:sp>
      <p:sp>
        <p:nvSpPr>
          <p:cNvPr id="3" name="Содержимое 2"/>
          <p:cNvSpPr>
            <a:spLocks noGrp="1"/>
          </p:cNvSpPr>
          <p:nvPr>
            <p:ph idx="1"/>
          </p:nvPr>
        </p:nvSpPr>
        <p:spPr/>
        <p:txBody>
          <a:bodyPr>
            <a:normAutofit fontScale="77500" lnSpcReduction="20000"/>
          </a:bodyPr>
          <a:lstStyle/>
          <a:p>
            <a:r>
              <a:rPr lang="en-US" sz="2800" dirty="0" smtClean="0"/>
              <a:t> In the definitions of this term, Webster’s Third New International Dictionary often uses expressions such as “a procedure or process for attaining” a goal or “a systematic procedure, technique” or “a set of rules” very often related to a science or art </a:t>
            </a:r>
            <a:br>
              <a:rPr lang="en-US" sz="2800" dirty="0" smtClean="0"/>
            </a:br>
            <a:r>
              <a:rPr lang="en-US" sz="2800" dirty="0" smtClean="0"/>
              <a:t> </a:t>
            </a:r>
            <a:br>
              <a:rPr lang="en-US" sz="2800" dirty="0" smtClean="0"/>
            </a:br>
            <a:r>
              <a:rPr lang="en-US" sz="2800" dirty="0" smtClean="0"/>
              <a:t>. </a:t>
            </a:r>
          </a:p>
          <a:p>
            <a:r>
              <a:rPr lang="en-US" sz="2800" dirty="0" smtClean="0"/>
              <a:t> </a:t>
            </a:r>
            <a:r>
              <a:rPr lang="en-US" sz="2800" dirty="0" err="1" smtClean="0"/>
              <a:t>Hunkis</a:t>
            </a:r>
            <a:r>
              <a:rPr lang="en-US" sz="2800" dirty="0" smtClean="0"/>
              <a:t> claims  that methods “have definite steps or stages and sub-</a:t>
            </a:r>
            <a:r>
              <a:rPr lang="en-US" sz="2800" dirty="0" err="1" smtClean="0"/>
              <a:t>behaviours</a:t>
            </a:r>
            <a:r>
              <a:rPr lang="en-US" sz="2800" dirty="0" smtClean="0"/>
              <a:t> that are recurrent and  applicable to various subject matters”. </a:t>
            </a:r>
            <a:br>
              <a:rPr lang="en-US" sz="2800" dirty="0" smtClean="0"/>
            </a:br>
            <a:r>
              <a:rPr lang="ru-RU" sz="2800" dirty="0" smtClean="0"/>
              <a:t/>
            </a:r>
            <a:br>
              <a:rPr lang="ru-RU" sz="2800" dirty="0" smtClean="0"/>
            </a:br>
            <a:r>
              <a:rPr lang="en-US" sz="2800" dirty="0" smtClean="0"/>
              <a:t>For our purposes  we can consider the method to be a well staged</a:t>
            </a:r>
            <a:br>
              <a:rPr lang="en-US" sz="2800" dirty="0" smtClean="0"/>
            </a:br>
            <a:r>
              <a:rPr lang="en-US" sz="2800" dirty="0" smtClean="0"/>
              <a:t>procedure to teach new language.</a:t>
            </a:r>
            <a:br>
              <a:rPr lang="en-US" sz="2800" dirty="0" smtClean="0"/>
            </a:b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Key Principles of CLT</a:t>
            </a:r>
            <a:endParaRPr lang="ru-RU" dirty="0"/>
          </a:p>
        </p:txBody>
      </p:sp>
      <p:sp>
        <p:nvSpPr>
          <p:cNvPr id="3" name="Содержимое 2"/>
          <p:cNvSpPr>
            <a:spLocks noGrp="1"/>
          </p:cNvSpPr>
          <p:nvPr>
            <p:ph idx="1"/>
          </p:nvPr>
        </p:nvSpPr>
        <p:spPr/>
        <p:txBody>
          <a:bodyPr/>
          <a:lstStyle/>
          <a:p>
            <a:pPr>
              <a:buNone/>
            </a:pPr>
            <a:r>
              <a:rPr lang="en-US" dirty="0" smtClean="0"/>
              <a:t>The key principles of effective CLT that teachers</a:t>
            </a:r>
          </a:p>
          <a:p>
            <a:pPr>
              <a:buNone/>
            </a:pPr>
            <a:r>
              <a:rPr lang="en-US" dirty="0" smtClean="0"/>
              <a:t>have to take into consideration are as follows:</a:t>
            </a:r>
          </a:p>
          <a:p>
            <a:r>
              <a:rPr lang="en-US" dirty="0" smtClean="0"/>
              <a:t>be aware of students’ needs, develop learner independence,</a:t>
            </a:r>
          </a:p>
          <a:p>
            <a:r>
              <a:rPr lang="en-US" dirty="0" smtClean="0"/>
              <a:t>be a facilitator rather than a controller,</a:t>
            </a:r>
          </a:p>
          <a:p>
            <a:r>
              <a:rPr lang="en-US" dirty="0" smtClean="0"/>
              <a:t>motivate your students by verbal encouragement</a:t>
            </a:r>
          </a:p>
          <a:p>
            <a:r>
              <a:rPr lang="en-US" dirty="0" smtClean="0"/>
              <a:t>(praising, good mark, awards, body language), use</a:t>
            </a:r>
          </a:p>
          <a:p>
            <a:r>
              <a:rPr lang="en-US" dirty="0" smtClean="0"/>
              <a:t>variety of activities, and encourage students’ active</a:t>
            </a:r>
          </a:p>
          <a:p>
            <a:r>
              <a:rPr lang="en-US" dirty="0" smtClean="0"/>
              <a:t>involvement.</a:t>
            </a:r>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Modes of Interaction</a:t>
            </a:r>
            <a:endParaRPr lang="ru-RU" dirty="0"/>
          </a:p>
        </p:txBody>
      </p:sp>
      <p:sp>
        <p:nvSpPr>
          <p:cNvPr id="3" name="Содержимое 2"/>
          <p:cNvSpPr>
            <a:spLocks noGrp="1"/>
          </p:cNvSpPr>
          <p:nvPr>
            <p:ph idx="1"/>
          </p:nvPr>
        </p:nvSpPr>
        <p:spPr/>
        <p:txBody>
          <a:bodyPr>
            <a:normAutofit lnSpcReduction="10000"/>
          </a:bodyPr>
          <a:lstStyle/>
          <a:p>
            <a:pPr>
              <a:buNone/>
            </a:pPr>
            <a:r>
              <a:rPr lang="en-US" dirty="0" smtClean="0"/>
              <a:t>Active involvement can be achieved by a variety</a:t>
            </a:r>
          </a:p>
          <a:p>
            <a:pPr>
              <a:buNone/>
            </a:pPr>
            <a:r>
              <a:rPr lang="en-US" dirty="0" smtClean="0"/>
              <a:t>of means such as varied modes of interaction,</a:t>
            </a:r>
          </a:p>
          <a:p>
            <a:pPr>
              <a:buNone/>
            </a:pPr>
            <a:r>
              <a:rPr lang="en-US" dirty="0" smtClean="0"/>
              <a:t>changes of activity, changes of pace, changes of</a:t>
            </a:r>
          </a:p>
          <a:p>
            <a:pPr>
              <a:buNone/>
            </a:pPr>
            <a:r>
              <a:rPr lang="en-US" dirty="0" smtClean="0"/>
              <a:t>intensity, changes of mood/atmosphere, changes of</a:t>
            </a:r>
          </a:p>
          <a:p>
            <a:pPr>
              <a:buNone/>
            </a:pPr>
            <a:r>
              <a:rPr lang="en-US" dirty="0" smtClean="0"/>
              <a:t>beginnings and endings, balanced use of settlers and</a:t>
            </a:r>
          </a:p>
          <a:p>
            <a:pPr>
              <a:buNone/>
            </a:pPr>
            <a:r>
              <a:rPr lang="en-US" dirty="0" smtClean="0"/>
              <a:t>stirrers, balancing the familiar and the unfamiliar,</a:t>
            </a:r>
          </a:p>
          <a:p>
            <a:pPr>
              <a:buNone/>
            </a:pPr>
            <a:r>
              <a:rPr lang="en-US" dirty="0" smtClean="0"/>
              <a:t>presence and absence of correction, varying the</a:t>
            </a:r>
          </a:p>
          <a:p>
            <a:pPr>
              <a:buNone/>
            </a:pPr>
            <a:r>
              <a:rPr lang="en-US" dirty="0" smtClean="0"/>
              <a:t>modes of correction, offering positive reinforcement</a:t>
            </a:r>
          </a:p>
          <a:p>
            <a:pPr>
              <a:buNone/>
            </a:pPr>
            <a:r>
              <a:rPr lang="en-US" dirty="0" smtClean="0"/>
              <a:t>in varied ways, and employing principled use of</a:t>
            </a:r>
          </a:p>
          <a:p>
            <a:pPr>
              <a:buNone/>
            </a:pPr>
            <a:r>
              <a:rPr lang="en-US" dirty="0" smtClean="0"/>
              <a:t>elicitation and nomination.</a:t>
            </a:r>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smtClean="0"/>
              <a:t>Content and Language Integrated</a:t>
            </a:r>
            <a:br>
              <a:rPr lang="en-US" b="1" dirty="0" smtClean="0"/>
            </a:br>
            <a:r>
              <a:rPr lang="en-US" b="1" dirty="0" smtClean="0"/>
              <a:t>Learning</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en-US" dirty="0" smtClean="0"/>
              <a:t>The term Content and Language Integrated</a:t>
            </a:r>
          </a:p>
          <a:p>
            <a:pPr>
              <a:buNone/>
            </a:pPr>
            <a:r>
              <a:rPr lang="en-US" dirty="0" smtClean="0"/>
              <a:t>Learning (CLIL) was defined in 1994, and launched</a:t>
            </a:r>
          </a:p>
          <a:p>
            <a:pPr>
              <a:buNone/>
            </a:pPr>
            <a:r>
              <a:rPr lang="en-US" dirty="0" smtClean="0"/>
              <a:t>in 1996 by UNICOM, the University of </a:t>
            </a:r>
            <a:r>
              <a:rPr lang="en-US" dirty="0" err="1" smtClean="0"/>
              <a:t>Jyväskylä</a:t>
            </a:r>
            <a:endParaRPr lang="en-US" dirty="0" smtClean="0"/>
          </a:p>
          <a:p>
            <a:pPr>
              <a:buNone/>
            </a:pPr>
            <a:r>
              <a:rPr lang="en-US" dirty="0" smtClean="0"/>
              <a:t>and the European Platform for Dutch Education, to</a:t>
            </a:r>
          </a:p>
          <a:p>
            <a:pPr>
              <a:buNone/>
            </a:pPr>
            <a:r>
              <a:rPr lang="en-US" dirty="0" smtClean="0"/>
              <a:t>describe educational methods where “subjects are</a:t>
            </a:r>
          </a:p>
          <a:p>
            <a:pPr>
              <a:buNone/>
            </a:pPr>
            <a:r>
              <a:rPr lang="en-US" dirty="0" smtClean="0"/>
              <a:t>taught through a foreign language with dual-focused</a:t>
            </a:r>
          </a:p>
          <a:p>
            <a:pPr>
              <a:buNone/>
            </a:pPr>
            <a:r>
              <a:rPr lang="en-US" dirty="0" smtClean="0"/>
              <a:t>aims, namely the learning of content, and the simultaneous</a:t>
            </a:r>
          </a:p>
          <a:p>
            <a:pPr>
              <a:buNone/>
            </a:pPr>
            <a:r>
              <a:rPr lang="en-US" dirty="0" smtClean="0"/>
              <a:t>learning of a foreign language.</a:t>
            </a:r>
          </a:p>
          <a:p>
            <a:pPr>
              <a:buNone/>
            </a:pPr>
            <a:r>
              <a:rPr lang="en-US" dirty="0" smtClean="0"/>
              <a:t> CLIL can be interpreted as an “umbrella” term describing both </a:t>
            </a:r>
          </a:p>
          <a:p>
            <a:pPr marL="514350" indent="-514350">
              <a:buNone/>
            </a:pPr>
            <a:r>
              <a:rPr lang="en-US" dirty="0" smtClean="0"/>
              <a:t>    learning content subject such as physics or geography</a:t>
            </a:r>
          </a:p>
          <a:p>
            <a:pPr>
              <a:buNone/>
            </a:pPr>
            <a:r>
              <a:rPr lang="en-US" dirty="0" smtClean="0"/>
              <a:t>through the medium of a foreign language and learning</a:t>
            </a:r>
          </a:p>
          <a:p>
            <a:pPr>
              <a:buNone/>
            </a:pPr>
            <a:r>
              <a:rPr lang="en-US" dirty="0" smtClean="0"/>
              <a:t>a foreign language by studying a content-based</a:t>
            </a:r>
          </a:p>
          <a:p>
            <a:pPr>
              <a:buNone/>
            </a:pPr>
            <a:r>
              <a:rPr lang="en-US" dirty="0" smtClean="0"/>
              <a:t>subject .</a:t>
            </a:r>
          </a:p>
          <a:p>
            <a:pPr marL="514350" indent="-514350">
              <a:buNone/>
            </a:pPr>
            <a:endParaRPr lang="en-US" dirty="0" smtClean="0"/>
          </a:p>
          <a:p>
            <a:pPr marL="514350" indent="-514350">
              <a:buNone/>
            </a:pPr>
            <a:endParaRPr lang="en-US" dirty="0" smtClean="0"/>
          </a:p>
          <a:p>
            <a:pPr marL="514350" indent="-514350">
              <a:buNone/>
            </a:pPr>
            <a:endParaRPr lang="en-US" dirty="0" smtClean="0"/>
          </a:p>
          <a:p>
            <a:pPr marL="514350" indent="-514350">
              <a:buNone/>
            </a:pPr>
            <a:endParaRPr lang="en-US" dirty="0" smtClean="0"/>
          </a:p>
          <a:p>
            <a:pPr>
              <a:buNone/>
            </a:pPr>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CLIL</a:t>
            </a:r>
            <a:endParaRPr lang="ru-RU" dirty="0"/>
          </a:p>
        </p:txBody>
      </p:sp>
      <p:sp>
        <p:nvSpPr>
          <p:cNvPr id="3" name="Содержимое 2"/>
          <p:cNvSpPr>
            <a:spLocks noGrp="1"/>
          </p:cNvSpPr>
          <p:nvPr>
            <p:ph idx="1"/>
          </p:nvPr>
        </p:nvSpPr>
        <p:spPr/>
        <p:txBody>
          <a:bodyPr/>
          <a:lstStyle/>
          <a:p>
            <a:pPr>
              <a:buNone/>
            </a:pPr>
            <a:r>
              <a:rPr lang="en-US" dirty="0" smtClean="0"/>
              <a:t>In CLIL content subjects are taught</a:t>
            </a:r>
          </a:p>
          <a:p>
            <a:pPr>
              <a:buNone/>
            </a:pPr>
            <a:r>
              <a:rPr lang="en-US" dirty="0" smtClean="0"/>
              <a:t>and learnt in a language, which is not the mother</a:t>
            </a:r>
          </a:p>
          <a:p>
            <a:pPr>
              <a:buNone/>
            </a:pPr>
            <a:r>
              <a:rPr lang="en-US" dirty="0" smtClean="0"/>
              <a:t>tongue of the learners. Knowledge of the language</a:t>
            </a:r>
          </a:p>
          <a:p>
            <a:pPr>
              <a:buNone/>
            </a:pPr>
            <a:r>
              <a:rPr lang="en-US" dirty="0" smtClean="0"/>
              <a:t>becomes the means of learning content, language</a:t>
            </a:r>
          </a:p>
          <a:p>
            <a:pPr>
              <a:buNone/>
            </a:pPr>
            <a:r>
              <a:rPr lang="en-US" dirty="0" smtClean="0"/>
              <a:t>is integrated into the content-based subject teaching,</a:t>
            </a:r>
          </a:p>
          <a:p>
            <a:pPr>
              <a:buNone/>
            </a:pPr>
            <a:r>
              <a:rPr lang="en-US" dirty="0" smtClean="0"/>
              <a:t>and this increases motivation to study natural</a:t>
            </a:r>
          </a:p>
          <a:p>
            <a:pPr>
              <a:buNone/>
            </a:pPr>
            <a:r>
              <a:rPr lang="en-US" dirty="0" smtClean="0"/>
              <a:t>contextualized language. Therefore, CLIL provides</a:t>
            </a:r>
          </a:p>
          <a:p>
            <a:pPr>
              <a:buNone/>
            </a:pPr>
            <a:r>
              <a:rPr lang="en-US" dirty="0" smtClean="0"/>
              <a:t>a practical approach to both content and language</a:t>
            </a:r>
          </a:p>
          <a:p>
            <a:pPr>
              <a:buNone/>
            </a:pPr>
            <a:r>
              <a:rPr lang="en-US" dirty="0" smtClean="0"/>
              <a:t>learning that improves intercultural understanding</a:t>
            </a:r>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buFont typeface="Arial" pitchFamily="34" charset="0"/>
              <a:buChar char="•"/>
            </a:pPr>
            <a:r>
              <a:rPr lang="en-US" dirty="0" smtClean="0"/>
              <a:t>Advantages of CLIL</a:t>
            </a:r>
            <a:endParaRPr lang="ru-RU" dirty="0"/>
          </a:p>
        </p:txBody>
      </p:sp>
      <p:sp>
        <p:nvSpPr>
          <p:cNvPr id="3" name="Содержимое 2"/>
          <p:cNvSpPr>
            <a:spLocks noGrp="1"/>
          </p:cNvSpPr>
          <p:nvPr>
            <p:ph idx="1"/>
          </p:nvPr>
        </p:nvSpPr>
        <p:spPr/>
        <p:txBody>
          <a:bodyPr>
            <a:normAutofit fontScale="62500" lnSpcReduction="20000"/>
          </a:bodyPr>
          <a:lstStyle/>
          <a:p>
            <a:pPr>
              <a:buNone/>
            </a:pPr>
            <a:r>
              <a:rPr lang="en-US" dirty="0" smtClean="0"/>
              <a:t>      The important advantage of CLIL is its potential</a:t>
            </a:r>
          </a:p>
          <a:p>
            <a:pPr>
              <a:buNone/>
            </a:pPr>
            <a:r>
              <a:rPr lang="en-US" dirty="0" smtClean="0"/>
              <a:t>for achieving bilingualism and improving intercultural</a:t>
            </a:r>
          </a:p>
          <a:p>
            <a:pPr>
              <a:buNone/>
            </a:pPr>
            <a:r>
              <a:rPr lang="en-US" dirty="0" smtClean="0"/>
              <a:t>understanding.</a:t>
            </a:r>
          </a:p>
          <a:p>
            <a:pPr>
              <a:buNone/>
            </a:pPr>
            <a:r>
              <a:rPr lang="en-US" dirty="0" smtClean="0"/>
              <a:t> Firstly, CLIL helps to broaden</a:t>
            </a:r>
          </a:p>
          <a:p>
            <a:pPr>
              <a:buNone/>
            </a:pPr>
            <a:r>
              <a:rPr lang="en-US" dirty="0" smtClean="0"/>
              <a:t>intercultural knowledge and understanding and develops</a:t>
            </a:r>
          </a:p>
          <a:p>
            <a:pPr>
              <a:buNone/>
            </a:pPr>
            <a:r>
              <a:rPr lang="en-US" dirty="0" smtClean="0"/>
              <a:t>intercultural communication skills. </a:t>
            </a:r>
          </a:p>
          <a:p>
            <a:pPr>
              <a:buNone/>
            </a:pPr>
            <a:endParaRPr lang="en-US" dirty="0" smtClean="0"/>
          </a:p>
          <a:p>
            <a:pPr>
              <a:buNone/>
            </a:pPr>
            <a:r>
              <a:rPr lang="en-US" dirty="0" smtClean="0"/>
              <a:t>Secondly, CLIL improves target language competence and raises awareness of</a:t>
            </a:r>
          </a:p>
          <a:p>
            <a:pPr>
              <a:buNone/>
            </a:pPr>
            <a:r>
              <a:rPr lang="en-US" dirty="0" smtClean="0"/>
              <a:t>both mother tongue and target language. </a:t>
            </a:r>
          </a:p>
          <a:p>
            <a:pPr>
              <a:buNone/>
            </a:pPr>
            <a:endParaRPr lang="en-US" dirty="0" smtClean="0"/>
          </a:p>
          <a:p>
            <a:pPr>
              <a:buNone/>
            </a:pPr>
            <a:r>
              <a:rPr lang="en-US" dirty="0" smtClean="0"/>
              <a:t>Thirdly, CLIL provides opportunities to</a:t>
            </a:r>
          </a:p>
          <a:p>
            <a:pPr>
              <a:buNone/>
            </a:pPr>
            <a:r>
              <a:rPr lang="en-US" dirty="0" smtClean="0"/>
              <a:t>study content and learn subject-specific terminology</a:t>
            </a:r>
          </a:p>
          <a:p>
            <a:pPr>
              <a:buNone/>
            </a:pPr>
            <a:r>
              <a:rPr lang="en-US" dirty="0" smtClean="0"/>
              <a:t>and hence prepare students for future studies and/or</a:t>
            </a:r>
          </a:p>
          <a:p>
            <a:pPr>
              <a:buNone/>
            </a:pPr>
            <a:r>
              <a:rPr lang="en-US" dirty="0" smtClean="0"/>
              <a:t>working life. </a:t>
            </a:r>
          </a:p>
          <a:p>
            <a:pPr>
              <a:buNone/>
            </a:pPr>
            <a:r>
              <a:rPr lang="en-US" dirty="0" smtClean="0"/>
              <a:t>Finally, CLIL offers new learning</a:t>
            </a:r>
          </a:p>
          <a:p>
            <a:pPr>
              <a:buNone/>
            </a:pPr>
            <a:r>
              <a:rPr lang="en-US" dirty="0" smtClean="0"/>
              <a:t>strategies while adding diversity and flexibility to</a:t>
            </a:r>
          </a:p>
          <a:p>
            <a:pPr>
              <a:buNone/>
            </a:pPr>
            <a:r>
              <a:rPr lang="en-US" dirty="0" smtClean="0"/>
              <a:t>existing methods and forms of classroom practice</a:t>
            </a:r>
            <a:endParaRPr lang="ru-R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buFont typeface="Arial" pitchFamily="34" charset="0"/>
              <a:buChar char="•"/>
            </a:pPr>
            <a:r>
              <a:rPr lang="en-US" dirty="0" smtClean="0"/>
              <a:t>IMPLEMENTATION OF CLIL</a:t>
            </a:r>
            <a:endParaRPr lang="ru-RU" dirty="0"/>
          </a:p>
        </p:txBody>
      </p:sp>
      <p:sp>
        <p:nvSpPr>
          <p:cNvPr id="3" name="Содержимое 2"/>
          <p:cNvSpPr>
            <a:spLocks noGrp="1"/>
          </p:cNvSpPr>
          <p:nvPr>
            <p:ph idx="1"/>
          </p:nvPr>
        </p:nvSpPr>
        <p:spPr/>
        <p:txBody>
          <a:bodyPr>
            <a:normAutofit fontScale="70000" lnSpcReduction="20000"/>
          </a:bodyPr>
          <a:lstStyle/>
          <a:p>
            <a:pPr>
              <a:buNone/>
            </a:pPr>
            <a:r>
              <a:rPr lang="en-US" dirty="0" smtClean="0"/>
              <a:t>The implementation of CLIL is based on four</a:t>
            </a:r>
          </a:p>
          <a:p>
            <a:pPr>
              <a:buNone/>
            </a:pPr>
            <a:r>
              <a:rPr lang="en-US" dirty="0" smtClean="0"/>
              <a:t>main principles. These are cognition, community,</a:t>
            </a:r>
          </a:p>
          <a:p>
            <a:pPr>
              <a:buNone/>
            </a:pPr>
            <a:r>
              <a:rPr lang="en-US" dirty="0" smtClean="0"/>
              <a:t>communication, and culture. The four guiding principles</a:t>
            </a:r>
          </a:p>
          <a:p>
            <a:pPr>
              <a:buNone/>
            </a:pPr>
            <a:r>
              <a:rPr lang="en-US" dirty="0" smtClean="0"/>
              <a:t>means that the learner works with an interface</a:t>
            </a:r>
          </a:p>
          <a:p>
            <a:pPr>
              <a:buNone/>
            </a:pPr>
            <a:r>
              <a:rPr lang="en-US" dirty="0" smtClean="0"/>
              <a:t>in which cognition (the thinking skills and problem solving</a:t>
            </a:r>
          </a:p>
          <a:p>
            <a:pPr>
              <a:buNone/>
            </a:pPr>
            <a:r>
              <a:rPr lang="en-US" dirty="0" smtClean="0"/>
              <a:t>approaches specific to that particular topic),</a:t>
            </a:r>
          </a:p>
          <a:p>
            <a:pPr>
              <a:buNone/>
            </a:pPr>
            <a:r>
              <a:rPr lang="en-US" dirty="0" smtClean="0"/>
              <a:t>community (the development of the self-awareness of</a:t>
            </a:r>
          </a:p>
          <a:p>
            <a:pPr>
              <a:buNone/>
            </a:pPr>
            <a:r>
              <a:rPr lang="en-US" dirty="0" smtClean="0"/>
              <a:t>the learner with respect to the content, him/herself as</a:t>
            </a:r>
          </a:p>
          <a:p>
            <a:pPr>
              <a:buNone/>
            </a:pPr>
            <a:r>
              <a:rPr lang="en-US" dirty="0" smtClean="0"/>
              <a:t>a learner, and the purpose of learning in the wider environment</a:t>
            </a:r>
          </a:p>
          <a:p>
            <a:pPr>
              <a:buNone/>
            </a:pPr>
            <a:r>
              <a:rPr lang="en-US" dirty="0" smtClean="0"/>
              <a:t>be it at school, university or the surrounding</a:t>
            </a:r>
          </a:p>
          <a:p>
            <a:pPr>
              <a:buNone/>
            </a:pPr>
            <a:r>
              <a:rPr lang="en-US" dirty="0" smtClean="0"/>
              <a:t>society), communication (interaction with others</a:t>
            </a:r>
          </a:p>
          <a:p>
            <a:pPr>
              <a:buNone/>
            </a:pPr>
            <a:r>
              <a:rPr lang="en-US" dirty="0" smtClean="0"/>
              <a:t>and the language domains specific to the topic), and</a:t>
            </a:r>
          </a:p>
          <a:p>
            <a:pPr>
              <a:buNone/>
            </a:pPr>
            <a:r>
              <a:rPr lang="en-US" dirty="0" smtClean="0"/>
              <a:t>culture (how the learner engages with the language</a:t>
            </a:r>
          </a:p>
          <a:p>
            <a:pPr>
              <a:buNone/>
            </a:pPr>
            <a:r>
              <a:rPr lang="en-US" dirty="0" smtClean="0"/>
              <a:t>and content and the discourse features required to</a:t>
            </a:r>
          </a:p>
          <a:p>
            <a:pPr>
              <a:buNone/>
            </a:pPr>
            <a:r>
              <a:rPr lang="en-US" dirty="0" smtClean="0"/>
              <a:t>both learn and communicate), are all interlinked.</a:t>
            </a:r>
            <a:endParaRPr lang="ru-R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TASKS</a:t>
            </a:r>
            <a:endParaRPr lang="ru-RU" dirty="0"/>
          </a:p>
        </p:txBody>
      </p:sp>
      <p:sp>
        <p:nvSpPr>
          <p:cNvPr id="3" name="Содержимое 2"/>
          <p:cNvSpPr>
            <a:spLocks noGrp="1"/>
          </p:cNvSpPr>
          <p:nvPr>
            <p:ph idx="1"/>
          </p:nvPr>
        </p:nvSpPr>
        <p:spPr/>
        <p:txBody>
          <a:bodyPr/>
          <a:lstStyle/>
          <a:p>
            <a:r>
              <a:rPr lang="en-US" dirty="0" smtClean="0"/>
              <a:t>five major tasks for successful CLIL implementation: </a:t>
            </a:r>
          </a:p>
          <a:p>
            <a:r>
              <a:rPr lang="en-US" dirty="0" smtClean="0"/>
              <a:t>Course design, methodology, tasks and activities, competence development, and teaching and learning environment.</a:t>
            </a:r>
          </a:p>
          <a:p>
            <a:endParaRPr lang="ru-RU"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Task-Based Method</a:t>
            </a:r>
            <a:endParaRPr lang="ru-RU" dirty="0"/>
          </a:p>
        </p:txBody>
      </p:sp>
      <p:sp>
        <p:nvSpPr>
          <p:cNvPr id="3" name="Содержимое 2"/>
          <p:cNvSpPr>
            <a:spLocks noGrp="1"/>
          </p:cNvSpPr>
          <p:nvPr>
            <p:ph idx="1"/>
          </p:nvPr>
        </p:nvSpPr>
        <p:spPr/>
        <p:txBody>
          <a:bodyPr/>
          <a:lstStyle/>
          <a:p>
            <a:pPr>
              <a:buNone/>
            </a:pPr>
            <a:r>
              <a:rPr lang="en-US" dirty="0" smtClean="0"/>
              <a:t>The idea of the Task-Based Learning (TBL) was</a:t>
            </a:r>
          </a:p>
          <a:p>
            <a:pPr>
              <a:buNone/>
            </a:pPr>
            <a:r>
              <a:rPr lang="en-US" dirty="0" err="1" smtClean="0"/>
              <a:t>popularised</a:t>
            </a:r>
            <a:r>
              <a:rPr lang="en-US" dirty="0" smtClean="0"/>
              <a:t> by N </a:t>
            </a:r>
            <a:r>
              <a:rPr lang="en-US" dirty="0" err="1" smtClean="0"/>
              <a:t>Prabhu</a:t>
            </a:r>
            <a:r>
              <a:rPr lang="en-US" dirty="0" smtClean="0"/>
              <a:t> who, working in schools of</a:t>
            </a:r>
          </a:p>
          <a:p>
            <a:pPr>
              <a:buNone/>
            </a:pPr>
            <a:r>
              <a:rPr lang="en-US" dirty="0" smtClean="0"/>
              <a:t>South India, claimed that students were just as likely</a:t>
            </a:r>
          </a:p>
          <a:p>
            <a:pPr>
              <a:buNone/>
            </a:pPr>
            <a:r>
              <a:rPr lang="en-US" dirty="0" smtClean="0"/>
              <a:t>to learn language if they were thinking about a nonlinguistic problem than if they were concentrating</a:t>
            </a:r>
          </a:p>
          <a:p>
            <a:pPr>
              <a:buNone/>
            </a:pPr>
            <a:r>
              <a:rPr lang="en-US" dirty="0" smtClean="0"/>
              <a:t>on particular language forms. Instead of a language</a:t>
            </a:r>
          </a:p>
          <a:p>
            <a:pPr>
              <a:buNone/>
            </a:pPr>
            <a:r>
              <a:rPr lang="en-US" dirty="0" smtClean="0"/>
              <a:t>structure, students are presented with a task they have</a:t>
            </a:r>
          </a:p>
          <a:p>
            <a:pPr>
              <a:buNone/>
            </a:pPr>
            <a:r>
              <a:rPr lang="en-US" dirty="0" smtClean="0"/>
              <a:t>to perform or a problem they have to solve.</a:t>
            </a:r>
            <a:endParaRPr lang="ru-RU"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FOCUS</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en-US" dirty="0" smtClean="0"/>
              <a:t>The focus is  on language use for authentic, real-world needs. </a:t>
            </a:r>
          </a:p>
          <a:p>
            <a:pPr>
              <a:buNone/>
            </a:pPr>
            <a:r>
              <a:rPr lang="en-US" dirty="0" smtClean="0"/>
              <a:t>TBL</a:t>
            </a:r>
          </a:p>
          <a:p>
            <a:pPr>
              <a:buNone/>
            </a:pPr>
            <a:r>
              <a:rPr lang="en-US" dirty="0" smtClean="0"/>
              <a:t>relies heavily on learners’ knowledge of the world,</a:t>
            </a:r>
          </a:p>
          <a:p>
            <a:pPr>
              <a:buNone/>
            </a:pPr>
            <a:r>
              <a:rPr lang="en-US" dirty="0" smtClean="0"/>
              <a:t>on learners’ using skills of deduction and independent</a:t>
            </a:r>
          </a:p>
          <a:p>
            <a:pPr>
              <a:buNone/>
            </a:pPr>
            <a:r>
              <a:rPr lang="en-US" dirty="0" smtClean="0"/>
              <a:t>language analysis to exploit the situation fully.</a:t>
            </a:r>
          </a:p>
          <a:p>
            <a:pPr>
              <a:buNone/>
            </a:pPr>
            <a:r>
              <a:rPr lang="en-US" dirty="0" smtClean="0"/>
              <a:t>Motivation for communication becomes the primary</a:t>
            </a:r>
          </a:p>
          <a:p>
            <a:pPr>
              <a:buNone/>
            </a:pPr>
            <a:r>
              <a:rPr lang="en-US" dirty="0" smtClean="0"/>
              <a:t>driving force. The emphasis is on communicative fluency</a:t>
            </a:r>
          </a:p>
          <a:p>
            <a:pPr>
              <a:buNone/>
            </a:pPr>
            <a:r>
              <a:rPr lang="en-US" dirty="0" smtClean="0"/>
              <a:t>rather than the accuracy. The target language is</a:t>
            </a:r>
          </a:p>
          <a:p>
            <a:pPr>
              <a:buNone/>
            </a:pPr>
            <a:r>
              <a:rPr lang="en-US" dirty="0" smtClean="0"/>
              <a:t>used in a naturally occurring context. The materials</a:t>
            </a:r>
          </a:p>
          <a:p>
            <a:pPr>
              <a:buNone/>
            </a:pPr>
            <a:r>
              <a:rPr lang="en-US" dirty="0" smtClean="0"/>
              <a:t>are selected and adopted from authentic sources.</a:t>
            </a:r>
            <a:endParaRPr lang="ru-RU"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CLT/TBL</a:t>
            </a:r>
            <a:endParaRPr lang="ru-RU" dirty="0"/>
          </a:p>
        </p:txBody>
      </p:sp>
      <p:sp>
        <p:nvSpPr>
          <p:cNvPr id="3" name="Содержимое 2"/>
          <p:cNvSpPr>
            <a:spLocks noGrp="1"/>
          </p:cNvSpPr>
          <p:nvPr>
            <p:ph idx="1"/>
          </p:nvPr>
        </p:nvSpPr>
        <p:spPr/>
        <p:txBody>
          <a:bodyPr/>
          <a:lstStyle/>
          <a:p>
            <a:pPr>
              <a:buNone/>
            </a:pPr>
            <a:r>
              <a:rPr lang="en-US" dirty="0" smtClean="0"/>
              <a:t>Analysis of the key principles of the Task-Based</a:t>
            </a:r>
          </a:p>
          <a:p>
            <a:pPr>
              <a:buNone/>
            </a:pPr>
            <a:r>
              <a:rPr lang="en-US" dirty="0" smtClean="0"/>
              <a:t>Learning demonstrates the apparent similarity</a:t>
            </a:r>
          </a:p>
          <a:p>
            <a:pPr>
              <a:buNone/>
            </a:pPr>
            <a:r>
              <a:rPr lang="en-US" dirty="0" smtClean="0"/>
              <a:t>between the Task-Based Learning and the Communicative Language Teaching. </a:t>
            </a:r>
          </a:p>
          <a:p>
            <a:pPr>
              <a:buNone/>
            </a:pPr>
            <a:r>
              <a:rPr lang="en-US" dirty="0" smtClean="0"/>
              <a:t>A basic distinction</a:t>
            </a:r>
          </a:p>
          <a:p>
            <a:pPr>
              <a:buNone/>
            </a:pPr>
            <a:r>
              <a:rPr lang="en-US" dirty="0" smtClean="0"/>
              <a:t>between TBL and CLT is that CLT is a philosophy</a:t>
            </a:r>
          </a:p>
          <a:p>
            <a:pPr>
              <a:buNone/>
            </a:pPr>
            <a:r>
              <a:rPr lang="en-US" dirty="0" smtClean="0"/>
              <a:t>or orientation whereas TBL represents a body of</a:t>
            </a:r>
          </a:p>
          <a:p>
            <a:pPr>
              <a:buNone/>
            </a:pPr>
            <a:r>
              <a:rPr lang="en-US" dirty="0" smtClean="0"/>
              <a:t>principles and procedures for making communicative</a:t>
            </a:r>
          </a:p>
          <a:p>
            <a:pPr>
              <a:buNone/>
            </a:pPr>
            <a:r>
              <a:rPr lang="en-US" dirty="0" smtClean="0"/>
              <a:t>language teaching work in the classroom.</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METHODOLOGY</a:t>
            </a:r>
            <a:endParaRPr lang="ru-RU" dirty="0"/>
          </a:p>
        </p:txBody>
      </p:sp>
      <p:sp>
        <p:nvSpPr>
          <p:cNvPr id="3" name="Содержимое 2"/>
          <p:cNvSpPr>
            <a:spLocks noGrp="1"/>
          </p:cNvSpPr>
          <p:nvPr>
            <p:ph idx="1"/>
          </p:nvPr>
        </p:nvSpPr>
        <p:spPr>
          <a:xfrm>
            <a:off x="571472" y="2071678"/>
            <a:ext cx="8229600" cy="4389120"/>
          </a:xfrm>
        </p:spPr>
        <p:txBody>
          <a:bodyPr>
            <a:noAutofit/>
          </a:bodyPr>
          <a:lstStyle/>
          <a:p>
            <a:r>
              <a:rPr lang="en-US" sz="1800" dirty="0" smtClean="0"/>
              <a:t>According to Webster’s   Third New International Dictionary, methodology is “a body of methods, procedures, working concepts, rules and postulates employed  in the solution of a problem or in doing something</a:t>
            </a:r>
          </a:p>
          <a:p>
            <a:pPr>
              <a:buNone/>
            </a:pPr>
            <a:endParaRPr lang="en-US" sz="1800" dirty="0" smtClean="0"/>
          </a:p>
          <a:p>
            <a:pPr>
              <a:buNone/>
            </a:pPr>
            <a:r>
              <a:rPr lang="en-US" sz="1800" dirty="0" smtClean="0"/>
              <a:t>we can say that</a:t>
            </a:r>
          </a:p>
          <a:p>
            <a:pPr>
              <a:buNone/>
            </a:pPr>
            <a:r>
              <a:rPr lang="en-US" sz="1800" dirty="0" smtClean="0"/>
              <a:t>methodology, or teaching in this sense, is a set of methods based on the same rules and  having a common aim, e.g. to encourage students to use the language, involve</a:t>
            </a:r>
          </a:p>
          <a:p>
            <a:r>
              <a:rPr lang="en-US" sz="1800" dirty="0" smtClean="0"/>
              <a:t>the students in the lesson, or explain the language to students who have </a:t>
            </a:r>
          </a:p>
          <a:p>
            <a:r>
              <a:rPr lang="en-US" sz="1800" dirty="0" smtClean="0"/>
              <a:t>to  listen attentively.</a:t>
            </a:r>
          </a:p>
          <a:p>
            <a:pPr>
              <a:buNone/>
            </a:pPr>
            <a:endParaRPr lang="en-US" sz="18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Fundamental Principles of TBT (4)</a:t>
            </a:r>
            <a:endParaRPr lang="ru-RU" dirty="0"/>
          </a:p>
        </p:txBody>
      </p:sp>
      <p:sp>
        <p:nvSpPr>
          <p:cNvPr id="3" name="Содержимое 2"/>
          <p:cNvSpPr>
            <a:spLocks noGrp="1"/>
          </p:cNvSpPr>
          <p:nvPr>
            <p:ph idx="1"/>
          </p:nvPr>
        </p:nvSpPr>
        <p:spPr/>
        <p:txBody>
          <a:bodyPr/>
          <a:lstStyle/>
          <a:p>
            <a:pPr>
              <a:buNone/>
            </a:pPr>
            <a:r>
              <a:rPr lang="en-US" dirty="0" smtClean="0"/>
              <a:t>The four fundamental principles underlying the</a:t>
            </a:r>
          </a:p>
          <a:p>
            <a:pPr>
              <a:buNone/>
            </a:pPr>
            <a:r>
              <a:rPr lang="en-US" dirty="0" smtClean="0"/>
              <a:t>Task-Based Teaching (TBT) are: </a:t>
            </a:r>
          </a:p>
          <a:p>
            <a:r>
              <a:rPr lang="en-US" dirty="0" smtClean="0"/>
              <a:t>meaning is primary,</a:t>
            </a:r>
          </a:p>
          <a:p>
            <a:r>
              <a:rPr lang="en-US" dirty="0" smtClean="0"/>
              <a:t>grammar and form are not ignored, </a:t>
            </a:r>
          </a:p>
          <a:p>
            <a:r>
              <a:rPr lang="en-US" dirty="0" smtClean="0"/>
              <a:t>the task is a complete unit and there is a systematic relationship between pedagogical tasks and target/real-world tasks.</a:t>
            </a:r>
            <a:endParaRPr lang="ru-RU" dirty="0" smtClean="0"/>
          </a:p>
          <a:p>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err="1" smtClean="0"/>
              <a:t>Disadvantagesof</a:t>
            </a:r>
            <a:r>
              <a:rPr lang="en-US" dirty="0" smtClean="0"/>
              <a:t> TBL</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en-US" dirty="0" smtClean="0"/>
              <a:t>The major criticism of TBL concerns its applicability</a:t>
            </a:r>
          </a:p>
          <a:p>
            <a:pPr>
              <a:buNone/>
            </a:pPr>
            <a:r>
              <a:rPr lang="en-US" dirty="0" smtClean="0"/>
              <a:t>to lower learning levels. However, there are</a:t>
            </a:r>
          </a:p>
          <a:p>
            <a:pPr>
              <a:buNone/>
            </a:pPr>
            <a:r>
              <a:rPr lang="en-US" dirty="0" smtClean="0"/>
              <a:t>many tasks that are suitable for beginners or young</a:t>
            </a:r>
          </a:p>
          <a:p>
            <a:pPr>
              <a:buNone/>
            </a:pPr>
            <a:r>
              <a:rPr lang="en-US" dirty="0" smtClean="0"/>
              <a:t>learners. Another point of criticism is about restricted</a:t>
            </a:r>
          </a:p>
          <a:p>
            <a:pPr>
              <a:buNone/>
            </a:pPr>
            <a:r>
              <a:rPr lang="en-US" dirty="0" smtClean="0"/>
              <a:t>patterns of language that are usually used in the Task-</a:t>
            </a:r>
          </a:p>
          <a:p>
            <a:pPr>
              <a:buNone/>
            </a:pPr>
            <a:r>
              <a:rPr lang="en-US" dirty="0" smtClean="0"/>
              <a:t>Based Learning. Language patterns that are used in</a:t>
            </a:r>
          </a:p>
          <a:p>
            <a:pPr>
              <a:buNone/>
            </a:pPr>
            <a:r>
              <a:rPr lang="en-US" dirty="0" smtClean="0"/>
              <a:t>discussion, debate, or social interaction of other kind</a:t>
            </a:r>
          </a:p>
          <a:p>
            <a:pPr>
              <a:buNone/>
            </a:pPr>
            <a:r>
              <a:rPr lang="en-US" dirty="0" smtClean="0"/>
              <a:t>fail to be included in the task-based interaction.</a:t>
            </a:r>
          </a:p>
          <a:p>
            <a:pPr>
              <a:buNone/>
            </a:pPr>
            <a:r>
              <a:rPr lang="en-US" dirty="0" smtClean="0"/>
              <a:t>Nevertheless, tasks are widely used in language</a:t>
            </a:r>
          </a:p>
          <a:p>
            <a:pPr>
              <a:buNone/>
            </a:pPr>
            <a:r>
              <a:rPr lang="en-US" dirty="0" smtClean="0"/>
              <a:t>teaching, either as the basis of language course or as</a:t>
            </a:r>
          </a:p>
          <a:p>
            <a:pPr>
              <a:buNone/>
            </a:pPr>
            <a:r>
              <a:rPr lang="en-US" dirty="0" smtClean="0"/>
              <a:t>one of its components.</a:t>
            </a:r>
            <a:endParaRPr lang="ru-RU"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TOTAL PHYSICAL RESPONSE (TPR)</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en-US" dirty="0" smtClean="0"/>
              <a:t>    BACKGROUND : </a:t>
            </a:r>
          </a:p>
          <a:p>
            <a:pPr>
              <a:buNone/>
            </a:pPr>
            <a:r>
              <a:rPr lang="en-US" dirty="0" smtClean="0"/>
              <a:t>TPR is a method developed by Dr. James J. Asher (1977), a professor of psychology at San Jose State University of California. Asher </a:t>
            </a:r>
            <a:r>
              <a:rPr lang="en-US" dirty="0" err="1" smtClean="0"/>
              <a:t>devloped</a:t>
            </a:r>
            <a:r>
              <a:rPr lang="en-US" dirty="0" smtClean="0"/>
              <a:t> TPR as a result of his experiences observing young children learning their first language. He noticed that interactions between parents and children often took the form of speech from the parent followed by a physical response from the child. Asher made three hypotheses based on his observations: first, that language is learned primarily by listening;</a:t>
            </a:r>
          </a:p>
          <a:p>
            <a:pPr>
              <a:buNone/>
            </a:pPr>
            <a:r>
              <a:rPr lang="en-US" dirty="0" smtClean="0"/>
              <a:t>    second, that language learning must engage the right hemisphere of the brain;</a:t>
            </a:r>
          </a:p>
          <a:p>
            <a:pPr>
              <a:buNone/>
            </a:pPr>
            <a:r>
              <a:rPr lang="en-US" dirty="0" smtClean="0"/>
              <a:t>   third, that learning language should not involve any stress.</a:t>
            </a:r>
          </a:p>
          <a:p>
            <a:r>
              <a:rPr lang="en-US" dirty="0" smtClean="0"/>
              <a:t/>
            </a:r>
            <a:br>
              <a:rPr lang="en-US" dirty="0" smtClean="0"/>
            </a:b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1305342"/>
            <a:ext cx="4572000" cy="4247317"/>
          </a:xfrm>
          <a:prstGeom prst="rect">
            <a:avLst/>
          </a:prstGeom>
        </p:spPr>
        <p:txBody>
          <a:bodyPr>
            <a:spAutoFit/>
          </a:bodyPr>
          <a:lstStyle/>
          <a:p>
            <a:r>
              <a:rPr lang="en-US" dirty="0" smtClean="0">
                <a:hlinkClick r:id="rId2" tooltip="View slide 2 image"/>
              </a:rPr>
              <a:t> </a:t>
            </a:r>
            <a:r>
              <a:rPr lang="en-US" dirty="0" smtClean="0"/>
              <a:t>WHAT IS TPR? Total Physical Response (TPR) is a language teaching method built around the coordination of speech and action; it attempts to teach language through physical (motor) activity. In TPR, instructors give commands to students in the target language, and students respond with whole-body actions. Total physical response is often used alongside other methods and techniques. It is popular with beginners and with young learners, although it can be used with students of all levels and all age</a:t>
            </a:r>
          </a:p>
          <a:p>
            <a:r>
              <a:rPr lang="en-US" dirty="0" smtClean="0"/>
              <a:t/>
            </a:r>
            <a:br>
              <a:rPr lang="en-US" dirty="0" smtClean="0"/>
            </a:b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 CHARACTERISTICS OF TPR</a:t>
            </a:r>
            <a:endParaRPr lang="ru-RU" dirty="0"/>
          </a:p>
        </p:txBody>
      </p:sp>
      <p:sp>
        <p:nvSpPr>
          <p:cNvPr id="3" name="Содержимое 2"/>
          <p:cNvSpPr>
            <a:spLocks noGrp="1"/>
          </p:cNvSpPr>
          <p:nvPr>
            <p:ph idx="1"/>
          </p:nvPr>
        </p:nvSpPr>
        <p:spPr/>
        <p:txBody>
          <a:bodyPr>
            <a:normAutofit fontScale="92500"/>
          </a:bodyPr>
          <a:lstStyle/>
          <a:p>
            <a:r>
              <a:rPr lang="en-US" dirty="0" smtClean="0"/>
              <a:t>THE CHARACTERISTICS OF TPR The coordination of speech and action. Learners roles of listener and performer. Listen. . . Learners monitor and evaluate their own progress. Watch. . . Reading and writing is taught after grammar and vocabulary. Imitate. . . Grammar is taught inductively. Grammar and vocabulary selected according to the situation. Learning language by gesture (body movements). The teacher and the students are the actors. Students should be more active and talkative.</a:t>
            </a:r>
          </a:p>
          <a:p>
            <a:r>
              <a:rPr lang="en-US" dirty="0" smtClean="0"/>
              <a:t/>
            </a:r>
            <a:br>
              <a:rPr lang="en-US" dirty="0" smtClean="0"/>
            </a:b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Applications of TPR</a:t>
            </a:r>
            <a:endParaRPr lang="ru-RU" dirty="0"/>
          </a:p>
        </p:txBody>
      </p:sp>
      <p:sp>
        <p:nvSpPr>
          <p:cNvPr id="3" name="Содержимое 2"/>
          <p:cNvSpPr>
            <a:spLocks noGrp="1"/>
          </p:cNvSpPr>
          <p:nvPr>
            <p:ph idx="1"/>
          </p:nvPr>
        </p:nvSpPr>
        <p:spPr/>
        <p:txBody>
          <a:bodyPr>
            <a:normAutofit fontScale="85000" lnSpcReduction="10000"/>
          </a:bodyPr>
          <a:lstStyle/>
          <a:p>
            <a:r>
              <a:rPr lang="en-US" dirty="0" smtClean="0"/>
              <a:t> Reading : predicting skills and reading the text Writing : making dialogue, picturing. Vocabulary : reality, demonstration, conversation. Structure : reality, demonstration. Learning keywords. . . Understanding sentences. . . Listening to instructions. . . Imitating actions. . .</a:t>
            </a:r>
          </a:p>
          <a:p>
            <a:r>
              <a:rPr lang="en-US" dirty="0" smtClean="0">
                <a:hlinkClick r:id="rId2" tooltip="View slide 5 image"/>
              </a:rPr>
              <a:t>5. </a:t>
            </a:r>
            <a:r>
              <a:rPr lang="en-US" dirty="0" smtClean="0"/>
              <a:t>BASIC PRINCIPLES OF TPR Listening ability and vocabulary must be developed first. There must not be any stress in the class. Regular repetition. Action verbs are the core of TPR. TPR is also technique of teaching vocabulary. No forcing but exploit the student’s errors for exposing others structure points. expose the natural use of language. Create an artificial English community in the classroom. The more often we trace memory and the more intensively we repeat, the </a:t>
            </a:r>
            <a:r>
              <a:rPr lang="en-US" dirty="0" err="1" smtClean="0"/>
              <a:t>stonger</a:t>
            </a:r>
            <a:r>
              <a:rPr lang="en-US" dirty="0" smtClean="0"/>
              <a:t> the memory associations are and the more likely it will be recalled.</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THE ADVANTAGES OF TPR</a:t>
            </a:r>
            <a:endParaRPr lang="ru-RU" dirty="0"/>
          </a:p>
        </p:txBody>
      </p:sp>
      <p:sp>
        <p:nvSpPr>
          <p:cNvPr id="3" name="Содержимое 2"/>
          <p:cNvSpPr>
            <a:spLocks noGrp="1"/>
          </p:cNvSpPr>
          <p:nvPr>
            <p:ph idx="1"/>
          </p:nvPr>
        </p:nvSpPr>
        <p:spPr/>
        <p:txBody>
          <a:bodyPr/>
          <a:lstStyle/>
          <a:p>
            <a:pPr>
              <a:buNone/>
            </a:pPr>
            <a:r>
              <a:rPr lang="en-US" dirty="0" smtClean="0"/>
              <a:t>It is fun, easy, and memorable It is a good tool for building vocabulary. It can facilitate students with the meaning in real context. It does not require a great deal of preparation. Help the students immediately understand the target language. TPR is inclusive and works well a class with mixed ability levels. Helps learners achieve fluency faster in learning language It benefits the Struggling students. Creates positive thinking.</a:t>
            </a:r>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THE DISADVANTAGES OF TPR</a:t>
            </a:r>
            <a:endParaRPr lang="ru-RU" dirty="0"/>
          </a:p>
        </p:txBody>
      </p:sp>
      <p:sp>
        <p:nvSpPr>
          <p:cNvPr id="3" name="Содержимое 2"/>
          <p:cNvSpPr>
            <a:spLocks noGrp="1"/>
          </p:cNvSpPr>
          <p:nvPr>
            <p:ph idx="1"/>
          </p:nvPr>
        </p:nvSpPr>
        <p:spPr/>
        <p:txBody>
          <a:bodyPr/>
          <a:lstStyle/>
          <a:p>
            <a:pPr>
              <a:buNone/>
            </a:pPr>
            <a:r>
              <a:rPr lang="en-US" dirty="0" smtClean="0"/>
              <a:t>Students are not generally given the opportunity to express their own thoughts in a creative way. It can be a challenge for shy students. It is not a very creative method. Overusing TPR causes someone easily bored. Certain target languages may not be suited to this method. It is limited, since everything cannot be explained with this method.</a:t>
            </a:r>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CONCLUSION</a:t>
            </a:r>
            <a:endParaRPr lang="ru-RU" dirty="0"/>
          </a:p>
        </p:txBody>
      </p:sp>
      <p:sp>
        <p:nvSpPr>
          <p:cNvPr id="3" name="Содержимое 2"/>
          <p:cNvSpPr>
            <a:spLocks noGrp="1"/>
          </p:cNvSpPr>
          <p:nvPr>
            <p:ph idx="1"/>
          </p:nvPr>
        </p:nvSpPr>
        <p:spPr/>
        <p:txBody>
          <a:bodyPr/>
          <a:lstStyle/>
          <a:p>
            <a:pPr>
              <a:buNone/>
            </a:pPr>
            <a:r>
              <a:rPr lang="en-US" dirty="0" smtClean="0"/>
              <a:t>Total Physical Response (TPR) is one of the teaching methods that emphasize active learning through actions. It means that learners’ speaking skill through listening to their teacher and before requiring them to speak, and asking them to practice using verbal communication accompany by physical actions. Three basic steps that used in this method are to listen, watch, and imitate repeatedly.</a:t>
            </a:r>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CLL –Community Language Learning</a:t>
            </a:r>
            <a:endParaRPr lang="ru-RU" dirty="0"/>
          </a:p>
        </p:txBody>
      </p:sp>
      <p:sp>
        <p:nvSpPr>
          <p:cNvPr id="3" name="Содержимое 2"/>
          <p:cNvSpPr>
            <a:spLocks noGrp="1"/>
          </p:cNvSpPr>
          <p:nvPr>
            <p:ph idx="1"/>
          </p:nvPr>
        </p:nvSpPr>
        <p:spPr/>
        <p:txBody>
          <a:bodyPr>
            <a:normAutofit fontScale="92500" lnSpcReduction="10000"/>
          </a:bodyPr>
          <a:lstStyle/>
          <a:p>
            <a:r>
              <a:rPr lang="en-US" dirty="0" smtClean="0"/>
              <a:t>CLL (Community Language Learning) is one of the so-called ‘designer’ methods which arose in the flurry of methodological experimentation in the 1970’s (along with </a:t>
            </a:r>
            <a:r>
              <a:rPr lang="en-US" dirty="0" smtClean="0">
                <a:hlinkClick r:id="rId2" tooltip="Link: Teaching approaches: what is the silent way?"/>
              </a:rPr>
              <a:t>The Silent Way</a:t>
            </a:r>
            <a:r>
              <a:rPr lang="en-US" dirty="0" smtClean="0"/>
              <a:t>, </a:t>
            </a:r>
            <a:r>
              <a:rPr lang="en-US" dirty="0" err="1" smtClean="0">
                <a:hlinkClick r:id="rId3" tooltip="Link: Teaching approaches: what is suggestopedia?"/>
              </a:rPr>
              <a:t>Suggestopoedia</a:t>
            </a:r>
            <a:r>
              <a:rPr lang="en-US" dirty="0" smtClean="0"/>
              <a:t>, </a:t>
            </a:r>
            <a:r>
              <a:rPr lang="en-US" dirty="0" smtClean="0">
                <a:hlinkClick r:id="rId4" tooltip="Link: Teaching approaches: total physical response"/>
              </a:rPr>
              <a:t>TPR</a:t>
            </a:r>
            <a:r>
              <a:rPr lang="en-US" dirty="0" smtClean="0"/>
              <a:t> etc.), which form part of the Humanistic Approach to language learning. The key features of all these innovative methodologies are that they all in some way flouted the current language teaching orthodoxy, that they all had a guru who was regarded by devotees of the method with something approaching religious awe, and they all developed from outside language teaching, they were all fairly rigidly-prescriptive, and they all </a:t>
            </a:r>
            <a:r>
              <a:rPr lang="en-US" dirty="0" err="1" smtClean="0"/>
              <a:t>emphasised</a:t>
            </a:r>
            <a:r>
              <a:rPr lang="en-US" dirty="0" smtClean="0"/>
              <a:t> the learners’ responsibility for their own learning.</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268760"/>
            <a:ext cx="8305800" cy="3816424"/>
          </a:xfrm>
        </p:spPr>
        <p:txBody>
          <a:bodyPr>
            <a:noAutofit/>
          </a:bodyPr>
          <a:lstStyle/>
          <a:p>
            <a:pPr algn="ctr"/>
            <a:r>
              <a:rPr lang="en-US" sz="3600" dirty="0" smtClean="0">
                <a:solidFill>
                  <a:srgbClr val="FFC000"/>
                </a:solidFill>
                <a:latin typeface="MV Boli" pitchFamily="2" charset="0"/>
                <a:cs typeface="MV Boli" pitchFamily="2" charset="0"/>
              </a:rPr>
              <a:t>Dealing with communicative approach, teacher should bear in mind that it is not only dialogues and monologues which make pupils &amp; students speak but also variety of interactive methods, sometimes even </a:t>
            </a:r>
            <a:r>
              <a:rPr lang="en-US" sz="3600" u="sng" dirty="0" smtClean="0">
                <a:solidFill>
                  <a:srgbClr val="FFC000"/>
                </a:solidFill>
                <a:latin typeface="MV Boli" pitchFamily="2" charset="0"/>
                <a:cs typeface="MV Boli" pitchFamily="2" charset="0"/>
              </a:rPr>
              <a:t>created and organized by the teacher. </a:t>
            </a:r>
            <a:endParaRPr lang="uk-UA" sz="3600" u="sng" dirty="0">
              <a:solidFill>
                <a:srgbClr val="FFC000"/>
              </a:solidFill>
              <a:cs typeface="MV Boli" pitchFamily="2" charset="0"/>
            </a:endParaRPr>
          </a:p>
        </p:txBody>
      </p:sp>
    </p:spTree>
  </p:cSld>
  <p:clrMapOvr>
    <a:masterClrMapping/>
  </p:clrMapOvr>
  <p:transition>
    <p:pull dir="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DESCIPTION OF CLL</a:t>
            </a:r>
            <a:endParaRPr lang="ru-RU" dirty="0"/>
          </a:p>
        </p:txBody>
      </p:sp>
      <p:sp>
        <p:nvSpPr>
          <p:cNvPr id="3" name="Содержимое 2"/>
          <p:cNvSpPr>
            <a:spLocks noGrp="1"/>
          </p:cNvSpPr>
          <p:nvPr>
            <p:ph idx="1"/>
          </p:nvPr>
        </p:nvSpPr>
        <p:spPr/>
        <p:txBody>
          <a:bodyPr>
            <a:normAutofit fontScale="70000" lnSpcReduction="20000"/>
          </a:bodyPr>
          <a:lstStyle/>
          <a:p>
            <a:r>
              <a:rPr lang="en-US" dirty="0" smtClean="0"/>
              <a:t>In the case of CLL, the founder figure was Charles Curran, an American Jesuit priest, whose work in </a:t>
            </a:r>
            <a:r>
              <a:rPr lang="en-US" dirty="0" err="1" smtClean="0"/>
              <a:t>Counselling</a:t>
            </a:r>
            <a:r>
              <a:rPr lang="en-US" dirty="0" smtClean="0"/>
              <a:t> Learning was then applied to language learning.</a:t>
            </a:r>
            <a:endParaRPr lang="ru-RU" dirty="0" smtClean="0"/>
          </a:p>
          <a:p>
            <a:r>
              <a:rPr lang="en-US" dirty="0" smtClean="0"/>
              <a:t>One of the key ideas is that it is the students who determine what is to be learned, so that the role of the teacher is that of a facilitator and support. In the basic form of CLL, students (8 to 12 maximum) sit in a circle. There is a small portable tape recorder inside the circle. The teacher (who is termed the ‘Knower’ ) stands outside the circle. When a student has decided on something they want to say in the foreign language, they call the Knower over and whisper what they want to say, in their mother tongue. The teacher, also in a whisper, then offers the equivalent utterance in English (or the target language). The student attempts to repeat the utterance, with encouragement and shaping from the Knower, with the rest of the group eavesdropping. When the Knower is satisfied, the utterance is recorded by the student. Another student then repeats the process, till there is a kind of dialogue recorded. The Knower then replays the recording, and transcribes it on the board. This is followed by analysis, and questions from students. In a subsequent session, the Knower may suggest activities springing from the dialogue. Gradually, the students spin a web of language.</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STAGES OF CLL</a:t>
            </a:r>
            <a:endParaRPr lang="ru-RU" dirty="0"/>
          </a:p>
        </p:txBody>
      </p:sp>
      <p:sp>
        <p:nvSpPr>
          <p:cNvPr id="3" name="Содержимое 2"/>
          <p:cNvSpPr>
            <a:spLocks noGrp="1"/>
          </p:cNvSpPr>
          <p:nvPr>
            <p:ph idx="1"/>
          </p:nvPr>
        </p:nvSpPr>
        <p:spPr/>
        <p:txBody>
          <a:bodyPr/>
          <a:lstStyle/>
          <a:p>
            <a:r>
              <a:rPr lang="en-US" dirty="0" smtClean="0"/>
              <a:t> The learner is supposed to move from a stage of total dependence on the Knower at the beginning to a stage of independent autonomy at the end, passing through 5 developmental stages along the way. It is the Knower’s job to provide the supportive and secure environment for learners, and to encourage a whole-person approach to the learning.</a:t>
            </a: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DISADVANTAGES OF CLL</a:t>
            </a:r>
            <a:endParaRPr lang="ru-RU" dirty="0"/>
          </a:p>
        </p:txBody>
      </p:sp>
      <p:sp>
        <p:nvSpPr>
          <p:cNvPr id="3" name="Содержимое 2"/>
          <p:cNvSpPr>
            <a:spLocks noGrp="1"/>
          </p:cNvSpPr>
          <p:nvPr>
            <p:ph idx="1"/>
          </p:nvPr>
        </p:nvSpPr>
        <p:spPr/>
        <p:txBody>
          <a:bodyPr>
            <a:normAutofit/>
          </a:bodyPr>
          <a:lstStyle/>
          <a:p>
            <a:pPr>
              <a:buNone/>
            </a:pPr>
            <a:r>
              <a:rPr lang="en-US" dirty="0" smtClean="0"/>
              <a:t>There are clearly some major problems with CLL. It can only be done with small numbers of students. The students have to share a single mother tongue. The teacher (Knower) has to be highly proficient in the target language and in the language of the students. The teacher also has to have enormous reserves of energy – both physical and psychic.  Arguably, too, it is unwise to undertake CLL as a teacher without some </a:t>
            </a:r>
            <a:r>
              <a:rPr lang="en-US" dirty="0" err="1" smtClean="0"/>
              <a:t>counselling</a:t>
            </a:r>
            <a:r>
              <a:rPr lang="en-US" dirty="0" smtClean="0"/>
              <a:t> training.</a:t>
            </a: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CONCLUSIONS</a:t>
            </a:r>
            <a:endParaRPr lang="ru-RU" dirty="0"/>
          </a:p>
        </p:txBody>
      </p:sp>
      <p:sp>
        <p:nvSpPr>
          <p:cNvPr id="3" name="Содержимое 2"/>
          <p:cNvSpPr>
            <a:spLocks noGrp="1"/>
          </p:cNvSpPr>
          <p:nvPr>
            <p:ph idx="1"/>
          </p:nvPr>
        </p:nvSpPr>
        <p:spPr/>
        <p:txBody>
          <a:bodyPr>
            <a:normAutofit fontScale="92500" lnSpcReduction="10000"/>
          </a:bodyPr>
          <a:lstStyle/>
          <a:p>
            <a:r>
              <a:rPr lang="en-US" dirty="0" smtClean="0"/>
              <a:t>It has also been pointed out that this is a methodology exclusively suitable for adult learners, not for children. Also, that most descriptions of it in action focus on the early stages of learning the new language. What do teachers do after that? As for many methods, it gets more difficult to distinguish between one method and another the more advanced the learner becomes.</a:t>
            </a:r>
            <a:endParaRPr lang="ru-RU" dirty="0" smtClean="0"/>
          </a:p>
          <a:p>
            <a:r>
              <a:rPr lang="en-US" dirty="0" smtClean="0"/>
              <a:t>Perhaps the enduring value of CLL has been its emphasis on whole-person learning; the role of a supportive, non-judgmental teacher; the passing of responsibility for learning to the learners (where it belongs); and the abolition of a pre-planned syllabus.</a:t>
            </a: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TEACHER’S and STUDENTS’ROLES</a:t>
            </a:r>
            <a:endParaRPr lang="ru-RU" dirty="0"/>
          </a:p>
        </p:txBody>
      </p:sp>
      <p:sp>
        <p:nvSpPr>
          <p:cNvPr id="3" name="Содержимое 2"/>
          <p:cNvSpPr>
            <a:spLocks noGrp="1"/>
          </p:cNvSpPr>
          <p:nvPr>
            <p:ph idx="1"/>
          </p:nvPr>
        </p:nvSpPr>
        <p:spPr/>
        <p:txBody>
          <a:bodyPr/>
          <a:lstStyle/>
          <a:p>
            <a:pPr>
              <a:buNone/>
            </a:pPr>
            <a:r>
              <a:rPr lang="en-US" dirty="0" smtClean="0"/>
              <a:t>o Teacher is silent </a:t>
            </a:r>
          </a:p>
          <a:p>
            <a:pPr>
              <a:buNone/>
            </a:pPr>
            <a:r>
              <a:rPr lang="en-US" dirty="0" smtClean="0"/>
              <a:t>o Teacher is controller </a:t>
            </a:r>
          </a:p>
          <a:p>
            <a:pPr>
              <a:buNone/>
            </a:pPr>
            <a:r>
              <a:rPr lang="en-US" dirty="0" smtClean="0"/>
              <a:t>o Teacher is responsible</a:t>
            </a:r>
          </a:p>
          <a:p>
            <a:pPr>
              <a:buNone/>
            </a:pPr>
            <a:r>
              <a:rPr lang="en-US" dirty="0" smtClean="0"/>
              <a:t> Student’s Roles: </a:t>
            </a:r>
          </a:p>
          <a:p>
            <a:pPr>
              <a:buNone/>
            </a:pPr>
            <a:r>
              <a:rPr lang="en-US" dirty="0" smtClean="0"/>
              <a:t>• Students as center </a:t>
            </a:r>
          </a:p>
          <a:p>
            <a:pPr>
              <a:buNone/>
            </a:pPr>
            <a:r>
              <a:rPr lang="en-US" dirty="0" smtClean="0"/>
              <a:t>• Keep attention </a:t>
            </a:r>
          </a:p>
          <a:p>
            <a:pPr>
              <a:buNone/>
            </a:pPr>
            <a:r>
              <a:rPr lang="en-US" dirty="0" smtClean="0"/>
              <a:t>• Student should be independent .</a:t>
            </a: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 SILENT WAY OF TEACHING</a:t>
            </a:r>
            <a:endParaRPr lang="ru-RU" dirty="0"/>
          </a:p>
        </p:txBody>
      </p:sp>
      <p:sp>
        <p:nvSpPr>
          <p:cNvPr id="3" name="Содержимое 2"/>
          <p:cNvSpPr>
            <a:spLocks noGrp="1"/>
          </p:cNvSpPr>
          <p:nvPr>
            <p:ph idx="1"/>
          </p:nvPr>
        </p:nvSpPr>
        <p:spPr/>
        <p:txBody>
          <a:bodyPr>
            <a:normAutofit lnSpcReduction="10000"/>
          </a:bodyPr>
          <a:lstStyle/>
          <a:p>
            <a:r>
              <a:rPr lang="en-US" dirty="0" smtClean="0"/>
              <a:t>The silent way is the name of method of language teaching devised by Caleb </a:t>
            </a:r>
            <a:r>
              <a:rPr lang="en-US" dirty="0" err="1" smtClean="0"/>
              <a:t>Cattegno</a:t>
            </a:r>
            <a:r>
              <a:rPr lang="en-US" dirty="0" smtClean="0"/>
              <a:t>.</a:t>
            </a:r>
          </a:p>
          <a:p>
            <a:pPr>
              <a:buNone/>
            </a:pPr>
            <a:r>
              <a:rPr lang="en-US" dirty="0" smtClean="0">
                <a:hlinkClick r:id="rId2" tooltip="View slide 3 image"/>
              </a:rPr>
              <a:t> </a:t>
            </a:r>
            <a:r>
              <a:rPr lang="en-US" dirty="0" smtClean="0"/>
              <a:t>1. Focus on speaking, listening, reading and writing.</a:t>
            </a:r>
          </a:p>
          <a:p>
            <a:pPr>
              <a:buNone/>
            </a:pPr>
            <a:r>
              <a:rPr lang="en-US" dirty="0" smtClean="0"/>
              <a:t> 2. Use target language </a:t>
            </a:r>
          </a:p>
          <a:p>
            <a:pPr>
              <a:buNone/>
            </a:pPr>
            <a:r>
              <a:rPr lang="en-US" dirty="0" smtClean="0"/>
              <a:t> 3. Student Center </a:t>
            </a:r>
          </a:p>
          <a:p>
            <a:pPr>
              <a:buNone/>
            </a:pPr>
            <a:r>
              <a:rPr lang="en-US" dirty="0" smtClean="0"/>
              <a:t> 4. Study based on student skills and</a:t>
            </a:r>
          </a:p>
          <a:p>
            <a:pPr>
              <a:buNone/>
            </a:pPr>
            <a:r>
              <a:rPr lang="en-US" dirty="0" smtClean="0"/>
              <a:t> knowledge</a:t>
            </a:r>
          </a:p>
          <a:p>
            <a:pPr>
              <a:buNone/>
            </a:pPr>
            <a:r>
              <a:rPr lang="en-US" dirty="0" smtClean="0"/>
              <a:t> 5. Learning facilitated by accompanying physical object</a:t>
            </a:r>
          </a:p>
          <a:p>
            <a:pPr>
              <a:buNone/>
            </a:pPr>
            <a:r>
              <a:rPr lang="en-US" dirty="0" smtClean="0"/>
              <a:t> 6. Errors are important in learning</a:t>
            </a:r>
          </a:p>
          <a:p>
            <a:pPr>
              <a:buNone/>
            </a:pPr>
            <a:r>
              <a:rPr lang="en-US" dirty="0" smtClean="0"/>
              <a:t> 7. Involve me and I learn Principles</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ADVANTAGES OF SILENT WAY</a:t>
            </a:r>
            <a:endParaRPr lang="ru-RU" dirty="0"/>
          </a:p>
        </p:txBody>
      </p:sp>
      <p:sp>
        <p:nvSpPr>
          <p:cNvPr id="3" name="Содержимое 2"/>
          <p:cNvSpPr>
            <a:spLocks noGrp="1"/>
          </p:cNvSpPr>
          <p:nvPr>
            <p:ph idx="1"/>
          </p:nvPr>
        </p:nvSpPr>
        <p:spPr/>
        <p:txBody>
          <a:bodyPr/>
          <a:lstStyle/>
          <a:p>
            <a:pPr>
              <a:buNone/>
            </a:pPr>
            <a:r>
              <a:rPr lang="en-US" dirty="0" smtClean="0"/>
              <a:t>• This method make students feel comfortable </a:t>
            </a:r>
          </a:p>
          <a:p>
            <a:pPr>
              <a:buNone/>
            </a:pPr>
            <a:r>
              <a:rPr lang="en-US" dirty="0" smtClean="0"/>
              <a:t>• The students can be active in the class </a:t>
            </a:r>
          </a:p>
          <a:p>
            <a:pPr>
              <a:buNone/>
            </a:pPr>
            <a:r>
              <a:rPr lang="en-US" dirty="0" smtClean="0"/>
              <a:t>• Students can improve their vocabulary from their speaking </a:t>
            </a:r>
          </a:p>
          <a:p>
            <a:pPr>
              <a:buNone/>
            </a:pPr>
            <a:r>
              <a:rPr lang="en-US" dirty="0" smtClean="0"/>
              <a:t>• Increase students confidence in their study </a:t>
            </a:r>
          </a:p>
          <a:p>
            <a:pPr>
              <a:buNone/>
            </a:pPr>
            <a:r>
              <a:rPr lang="en-US" dirty="0" smtClean="0"/>
              <a:t>• Students become independent </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DISADVANTAGES OF SILENT WAY</a:t>
            </a:r>
            <a:endParaRPr lang="ru-RU" dirty="0"/>
          </a:p>
        </p:txBody>
      </p:sp>
      <p:sp>
        <p:nvSpPr>
          <p:cNvPr id="3" name="Содержимое 2"/>
          <p:cNvSpPr>
            <a:spLocks noGrp="1"/>
          </p:cNvSpPr>
          <p:nvPr>
            <p:ph idx="1"/>
          </p:nvPr>
        </p:nvSpPr>
        <p:spPr/>
        <p:txBody>
          <a:bodyPr/>
          <a:lstStyle/>
          <a:p>
            <a:pPr>
              <a:buNone/>
            </a:pPr>
            <a:r>
              <a:rPr lang="en-US" dirty="0" smtClean="0"/>
              <a:t> • The students do not understand the materials. because the teacher explains less.</a:t>
            </a:r>
          </a:p>
          <a:p>
            <a:pPr>
              <a:buNone/>
            </a:pPr>
            <a:r>
              <a:rPr lang="en-US" dirty="0" smtClean="0"/>
              <a:t> • No repetition and no answer by the teacher, it will be meaningless for students.</a:t>
            </a:r>
          </a:p>
          <a:p>
            <a:pPr>
              <a:buNone/>
            </a:pPr>
            <a:r>
              <a:rPr lang="en-US" dirty="0" smtClean="0"/>
              <a:t> • The students can not easily  catch the materials given by the teacher.  </a:t>
            </a: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CONCLUSION </a:t>
            </a:r>
            <a:endParaRPr lang="ru-RU" dirty="0"/>
          </a:p>
        </p:txBody>
      </p:sp>
      <p:sp>
        <p:nvSpPr>
          <p:cNvPr id="3" name="Содержимое 2"/>
          <p:cNvSpPr>
            <a:spLocks noGrp="1"/>
          </p:cNvSpPr>
          <p:nvPr>
            <p:ph idx="1"/>
          </p:nvPr>
        </p:nvSpPr>
        <p:spPr/>
        <p:txBody>
          <a:bodyPr/>
          <a:lstStyle/>
          <a:p>
            <a:pPr>
              <a:buNone/>
            </a:pPr>
            <a:r>
              <a:rPr lang="en-US" dirty="0" smtClean="0"/>
              <a:t>In the Silent Way students are seen as bringing a vast amount of knowledge with them in the classroom, i.e. their first language. The teacher capitalizes on this knowledge when introducing new material, always building from the known to unknown. The students begin their study of the language by studying its sound system. The sounds are associated to different </a:t>
            </a:r>
            <a:r>
              <a:rPr lang="en-US" dirty="0" err="1" smtClean="0"/>
              <a:t>colours</a:t>
            </a:r>
            <a:r>
              <a:rPr lang="en-US" dirty="0" smtClean="0"/>
              <a:t> using a sound-</a:t>
            </a:r>
            <a:r>
              <a:rPr lang="en-US" dirty="0" err="1" smtClean="0"/>
              <a:t>colour</a:t>
            </a:r>
            <a:r>
              <a:rPr lang="en-US" dirty="0" smtClean="0"/>
              <a:t> chart. These  later to sound-</a:t>
            </a:r>
            <a:r>
              <a:rPr lang="en-US" dirty="0" err="1" smtClean="0"/>
              <a:t>colour</a:t>
            </a:r>
            <a:r>
              <a:rPr lang="en-US" dirty="0" smtClean="0"/>
              <a:t> associations are  later used to help students with spelling, reading, writing and pronunciation.</a:t>
            </a:r>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Cognitive code-learning method</a:t>
            </a:r>
            <a:endParaRPr lang="ru-RU" dirty="0"/>
          </a:p>
        </p:txBody>
      </p:sp>
      <p:sp>
        <p:nvSpPr>
          <p:cNvPr id="3" name="Содержимое 2"/>
          <p:cNvSpPr>
            <a:spLocks noGrp="1"/>
          </p:cNvSpPr>
          <p:nvPr>
            <p:ph idx="1"/>
          </p:nvPr>
        </p:nvSpPr>
        <p:spPr/>
        <p:txBody>
          <a:bodyPr>
            <a:normAutofit/>
          </a:bodyPr>
          <a:lstStyle/>
          <a:p>
            <a:pPr>
              <a:buNone/>
            </a:pPr>
            <a:r>
              <a:rPr lang="en-US" dirty="0" smtClean="0"/>
              <a:t>Appeared as a reaction to behaviorism, which was based on the proposition that behavior can be researched scientifically, the cognitive code approach arose combining new thinking in psychology, anthropology and linguistics fields. Also, under this method, English teachers can be more creative and more didactic with their students and students can enjoy learning through no rigorous processes. According to Quirke , language, under this English teaching method is conceived not as a behavior, but as a mental process.</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solidFill>
                  <a:srgbClr val="FFC000"/>
                </a:solidFill>
                <a:latin typeface="Comic Sans MS" pitchFamily="66" charset="0"/>
              </a:rPr>
              <a:t>In the classroom #1</a:t>
            </a:r>
            <a:br>
              <a:rPr lang="en-US" dirty="0" smtClean="0">
                <a:solidFill>
                  <a:srgbClr val="FFC000"/>
                </a:solidFill>
                <a:latin typeface="Comic Sans MS" pitchFamily="66" charset="0"/>
              </a:rPr>
            </a:br>
            <a:endParaRPr lang="uk-UA" dirty="0">
              <a:solidFill>
                <a:srgbClr val="FFC000"/>
              </a:solidFill>
              <a:latin typeface="Comic Sans MS" pitchFamily="66" charset="0"/>
            </a:endParaRPr>
          </a:p>
        </p:txBody>
      </p:sp>
      <p:sp>
        <p:nvSpPr>
          <p:cNvPr id="3" name="Текст 2"/>
          <p:cNvSpPr>
            <a:spLocks noGrp="1"/>
          </p:cNvSpPr>
          <p:nvPr>
            <p:ph type="body" idx="1"/>
          </p:nvPr>
        </p:nvSpPr>
        <p:spPr>
          <a:xfrm>
            <a:off x="530352" y="2276872"/>
            <a:ext cx="7772400" cy="1937504"/>
          </a:xfrm>
        </p:spPr>
        <p:txBody>
          <a:bodyPr>
            <a:normAutofit fontScale="25000" lnSpcReduction="20000"/>
          </a:bodyPr>
          <a:lstStyle/>
          <a:p>
            <a:pPr algn="ctr"/>
            <a:r>
              <a:rPr lang="en-US" sz="21600" dirty="0" smtClean="0">
                <a:solidFill>
                  <a:srgbClr val="FFC000"/>
                </a:solidFill>
                <a:effectLst>
                  <a:outerShdw blurRad="38100" dist="38100" dir="2700000" algn="tl">
                    <a:srgbClr val="000000">
                      <a:alpha val="43137"/>
                    </a:srgbClr>
                  </a:outerShdw>
                </a:effectLst>
                <a:cs typeface="MV Boli" pitchFamily="2" charset="0"/>
              </a:rPr>
              <a:t>The most effective, tried – and – tested methods are:</a:t>
            </a:r>
          </a:p>
          <a:p>
            <a:pPr algn="just">
              <a:buFont typeface="Wingdings" pitchFamily="2" charset="2"/>
              <a:buChar char="ü"/>
            </a:pPr>
            <a:endParaRPr lang="en-US" sz="3600" b="1" dirty="0" smtClean="0">
              <a:solidFill>
                <a:schemeClr val="tx2"/>
              </a:solidFill>
              <a:effectLst>
                <a:outerShdw blurRad="38100" dist="38100" dir="2700000" algn="tl">
                  <a:srgbClr val="000000">
                    <a:alpha val="43137"/>
                  </a:srgbClr>
                </a:outerShdw>
              </a:effectLst>
              <a:latin typeface="MV Boli" pitchFamily="2" charset="0"/>
              <a:cs typeface="MV Boli" pitchFamily="2" charset="0"/>
            </a:endParaRPr>
          </a:p>
          <a:p>
            <a:pPr algn="just">
              <a:buFont typeface="Wingdings" pitchFamily="2" charset="2"/>
              <a:buChar char="ü"/>
            </a:pPr>
            <a:endParaRPr lang="en-US" sz="3600" b="1" dirty="0" smtClean="0">
              <a:solidFill>
                <a:schemeClr val="tx2"/>
              </a:solidFill>
              <a:effectLst>
                <a:outerShdw blurRad="38100" dist="38100" dir="2700000" algn="tl">
                  <a:srgbClr val="000000">
                    <a:alpha val="43137"/>
                  </a:srgbClr>
                </a:outerShdw>
              </a:effectLst>
              <a:latin typeface="MV Boli" pitchFamily="2" charset="0"/>
              <a:cs typeface="MV Boli" pitchFamily="2" charset="0"/>
            </a:endParaRPr>
          </a:p>
          <a:p>
            <a:pPr algn="just">
              <a:buFont typeface="Wingdings" pitchFamily="2" charset="2"/>
              <a:buChar char="ü"/>
            </a:pPr>
            <a:r>
              <a:rPr lang="en-US" sz="17600" b="1" dirty="0" smtClean="0">
                <a:solidFill>
                  <a:schemeClr val="tx2"/>
                </a:solidFill>
                <a:effectLst>
                  <a:outerShdw blurRad="38100" dist="38100" dir="2700000" algn="tl">
                    <a:srgbClr val="000000">
                      <a:alpha val="43137"/>
                    </a:srgbClr>
                  </a:outerShdw>
                </a:effectLst>
                <a:latin typeface="MV Boli" pitchFamily="2" charset="0"/>
                <a:cs typeface="MV Boli" pitchFamily="2" charset="0"/>
              </a:rPr>
              <a:t>Brainstorming</a:t>
            </a:r>
          </a:p>
          <a:p>
            <a:pPr algn="just">
              <a:buFont typeface="Wingdings" pitchFamily="2" charset="2"/>
              <a:buChar char="ü"/>
            </a:pPr>
            <a:r>
              <a:rPr lang="en-US" sz="17600" b="1" dirty="0" smtClean="0">
                <a:solidFill>
                  <a:schemeClr val="tx2"/>
                </a:solidFill>
                <a:effectLst>
                  <a:outerShdw blurRad="38100" dist="38100" dir="2700000" algn="tl">
                    <a:srgbClr val="000000">
                      <a:alpha val="43137"/>
                    </a:srgbClr>
                  </a:outerShdw>
                </a:effectLst>
                <a:latin typeface="MV Boli" pitchFamily="2" charset="0"/>
                <a:cs typeface="MV Boli" pitchFamily="2" charset="0"/>
              </a:rPr>
              <a:t>Debates</a:t>
            </a:r>
          </a:p>
          <a:p>
            <a:pPr algn="just">
              <a:buFont typeface="Wingdings" pitchFamily="2" charset="2"/>
              <a:buChar char="ü"/>
            </a:pPr>
            <a:endParaRPr lang="en-US" sz="3600" b="1" dirty="0" smtClean="0">
              <a:solidFill>
                <a:srgbClr val="FFC000"/>
              </a:solidFill>
              <a:effectLst>
                <a:outerShdw blurRad="38100" dist="38100" dir="2700000" algn="tl">
                  <a:srgbClr val="000000">
                    <a:alpha val="43137"/>
                  </a:srgbClr>
                </a:outerShdw>
              </a:effectLst>
              <a:latin typeface="MV Boli" pitchFamily="2" charset="0"/>
              <a:cs typeface="MV Boli" pitchFamily="2" charset="0"/>
            </a:endParaRPr>
          </a:p>
          <a:p>
            <a:pPr algn="just"/>
            <a:endParaRPr lang="uk-UA" sz="3600" dirty="0">
              <a:solidFill>
                <a:srgbClr val="FFC000"/>
              </a:solidFill>
              <a:cs typeface="MV Boli" pitchFamily="2"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FEATURES OF COGNITIVE APPROACH</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en-US" dirty="0" smtClean="0"/>
              <a:t>Teachers can use language not as a repetition drill but as something that student can create on their own. One of the main features that Cognitive code approach  has is that teachers provide the necessary tools to their students, so they can work on their own with assignments. In this sense, learning depends upon perception and insight formation. They feel that all learning is in the nature of problem solving. The learner tries to solve new problems on the basis  learning. The learner analyses and tries to identify the elements or components of the new situation. However, teachers feel more comfortable about showing rules, presenting grammar, and allowing students to work out rules. In  other words, the main purpose of this approach, in relation to the learning process, is for the students to be capable to solve problems individually. One important aspect to be mentioned is that teaching should be subordinated to learning. This approach makes emphasis on the development of vocabulary and grammar, and the skills it develops are reading and writing. </a:t>
            </a:r>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ERRORS AND GAMES</a:t>
            </a:r>
            <a:endParaRPr lang="ru-RU" dirty="0"/>
          </a:p>
        </p:txBody>
      </p:sp>
      <p:sp>
        <p:nvSpPr>
          <p:cNvPr id="3" name="Содержимое 2"/>
          <p:cNvSpPr>
            <a:spLocks noGrp="1"/>
          </p:cNvSpPr>
          <p:nvPr>
            <p:ph idx="1"/>
          </p:nvPr>
        </p:nvSpPr>
        <p:spPr/>
        <p:txBody>
          <a:bodyPr/>
          <a:lstStyle/>
          <a:p>
            <a:r>
              <a:rPr lang="en-US" dirty="0" smtClean="0"/>
              <a:t> Errors are inevitable since they are considered an important part in the learning process.</a:t>
            </a:r>
          </a:p>
          <a:p>
            <a:pPr>
              <a:buNone/>
            </a:pPr>
            <a:r>
              <a:rPr lang="en-US" dirty="0" smtClean="0"/>
              <a:t>   Teachers have to treat errors as not only natural, but as a positive indication  that learning is taking place. Teachers may put into practice Cognitive Code- learning method by  using games such as: Crosswords, Guessing among others. Cognitive code approach is very meaningful and creative when teachers want their student to enjoy learning English in a practical way.</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t>Dogme</a:t>
            </a:r>
            <a:r>
              <a:rPr lang="en-US" dirty="0" smtClean="0"/>
              <a:t> Language Teaching</a:t>
            </a:r>
            <a:endParaRPr lang="ru-RU" dirty="0"/>
          </a:p>
        </p:txBody>
      </p:sp>
      <p:sp>
        <p:nvSpPr>
          <p:cNvPr id="3" name="Содержимое 2"/>
          <p:cNvSpPr>
            <a:spLocks noGrp="1"/>
          </p:cNvSpPr>
          <p:nvPr>
            <p:ph idx="1"/>
          </p:nvPr>
        </p:nvSpPr>
        <p:spPr/>
        <p:txBody>
          <a:bodyPr/>
          <a:lstStyle/>
          <a:p>
            <a:r>
              <a:rPr lang="en-US" dirty="0" smtClean="0"/>
              <a:t> A teaching movement set up by a group of English teachers who challenge what they consider to be an over-reliance on materials and technical wizardry in current language teaching. The emphasis on the here-and-now requires the teacher to focus on the actual learners and the content that is relevant to them.</a:t>
            </a:r>
          </a:p>
          <a:p>
            <a:r>
              <a:rPr lang="en-US" dirty="0" smtClean="0"/>
              <a:t/>
            </a:r>
            <a:br>
              <a:rPr lang="en-US" dirty="0" smtClean="0"/>
            </a:br>
            <a:endParaRPr lang="ru-RU"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t>Dogme</a:t>
            </a:r>
            <a:r>
              <a:rPr lang="en-US" dirty="0" smtClean="0"/>
              <a:t> Philosophy</a:t>
            </a:r>
            <a:endParaRPr lang="ru-RU" dirty="0"/>
          </a:p>
        </p:txBody>
      </p:sp>
      <p:sp>
        <p:nvSpPr>
          <p:cNvPr id="3" name="Содержимое 2"/>
          <p:cNvSpPr>
            <a:spLocks noGrp="1"/>
          </p:cNvSpPr>
          <p:nvPr>
            <p:ph idx="1"/>
          </p:nvPr>
        </p:nvSpPr>
        <p:spPr/>
        <p:txBody>
          <a:bodyPr>
            <a:normAutofit/>
          </a:bodyPr>
          <a:lstStyle/>
          <a:p>
            <a:r>
              <a:rPr lang="en-US" dirty="0" smtClean="0"/>
              <a:t>• Education is communication and dialogue. It is not the transference of knowledge. </a:t>
            </a:r>
          </a:p>
          <a:p>
            <a:pPr>
              <a:buNone/>
            </a:pPr>
            <a:r>
              <a:rPr lang="en-US" dirty="0" smtClean="0"/>
              <a:t> • The only question asked in a school should be by the pupils. ’</a:t>
            </a:r>
          </a:p>
          <a:p>
            <a:r>
              <a:rPr lang="en-US" dirty="0" smtClean="0"/>
              <a:t> • Success depends less on materials, techniques and linguistic analyses, and more on what goes on inside and between the people in the classroom. </a:t>
            </a:r>
          </a:p>
          <a:p>
            <a:pPr>
              <a:buNone/>
            </a:pPr>
            <a:r>
              <a:rPr lang="en-US" dirty="0" smtClean="0"/>
              <a:t> • A good teacher cannot be fixed in a routine…. During teaching, each moment requires a sensitive mind that is constantly changing and constantly adapting. </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Lessons conducted by using </a:t>
            </a:r>
            <a:r>
              <a:rPr lang="en-US" dirty="0" err="1" smtClean="0"/>
              <a:t>dogme</a:t>
            </a:r>
            <a:r>
              <a:rPr lang="en-US" dirty="0" smtClean="0"/>
              <a:t>-learning method</a:t>
            </a:r>
            <a:endParaRPr lang="ru-RU" dirty="0"/>
          </a:p>
        </p:txBody>
      </p:sp>
      <p:sp>
        <p:nvSpPr>
          <p:cNvPr id="3" name="Содержимое 2"/>
          <p:cNvSpPr>
            <a:spLocks noGrp="1"/>
          </p:cNvSpPr>
          <p:nvPr>
            <p:ph idx="1"/>
          </p:nvPr>
        </p:nvSpPr>
        <p:spPr/>
        <p:txBody>
          <a:bodyPr>
            <a:normAutofit fontScale="92500" lnSpcReduction="20000"/>
          </a:bodyPr>
          <a:lstStyle/>
          <a:p>
            <a:r>
              <a:rPr lang="en-US" dirty="0" smtClean="0"/>
              <a:t>Lessons should be learner-</a:t>
            </a:r>
            <a:r>
              <a:rPr lang="en-US" dirty="0" err="1" smtClean="0"/>
              <a:t>centred</a:t>
            </a:r>
            <a:r>
              <a:rPr lang="en-US" dirty="0" smtClean="0"/>
              <a:t> because learning is the active construction of knowledge. </a:t>
            </a:r>
          </a:p>
          <a:p>
            <a:r>
              <a:rPr lang="en-US" dirty="0" smtClean="0"/>
              <a:t> Lessons should have meaning and purpose for learners now.  </a:t>
            </a:r>
          </a:p>
          <a:p>
            <a:r>
              <a:rPr lang="en-US" dirty="0" smtClean="0"/>
              <a:t>Learning takes place in social interaction. Reading, writing, speaking and listening all develop together. </a:t>
            </a:r>
          </a:p>
          <a:p>
            <a:r>
              <a:rPr lang="en-US" dirty="0" smtClean="0"/>
              <a:t> Lessons should support learners’ first languages and cultures. </a:t>
            </a:r>
          </a:p>
          <a:p>
            <a:r>
              <a:rPr lang="en-US" dirty="0" smtClean="0"/>
              <a:t>Faith in the learner expands learning potential.</a:t>
            </a:r>
          </a:p>
          <a:p>
            <a:r>
              <a:rPr lang="en-US" dirty="0" smtClean="0">
                <a:hlinkClick r:id="rId2" tooltip="View slide 31 image"/>
              </a:rPr>
              <a:t> </a:t>
            </a:r>
            <a:r>
              <a:rPr lang="en-US" dirty="0" smtClean="0"/>
              <a:t>‘Students themselves are in a unique position to look for relevant resource materials. They know what their own needs and interests are.’ David R. Hall</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IMMERSION</a:t>
            </a:r>
            <a:endParaRPr lang="ru-RU" dirty="0"/>
          </a:p>
        </p:txBody>
      </p:sp>
      <p:sp>
        <p:nvSpPr>
          <p:cNvPr id="3" name="Содержимое 2"/>
          <p:cNvSpPr>
            <a:spLocks noGrp="1"/>
          </p:cNvSpPr>
          <p:nvPr>
            <p:ph idx="1"/>
          </p:nvPr>
        </p:nvSpPr>
        <p:spPr/>
        <p:txBody>
          <a:bodyPr>
            <a:normAutofit lnSpcReduction="10000"/>
          </a:bodyPr>
          <a:lstStyle/>
          <a:p>
            <a:r>
              <a:rPr lang="en-US" b="1" dirty="0" smtClean="0"/>
              <a:t>Language immersion</a:t>
            </a:r>
            <a:r>
              <a:rPr lang="en-US" dirty="0" smtClean="0"/>
              <a:t>, or simply </a:t>
            </a:r>
            <a:r>
              <a:rPr lang="en-US" b="1" dirty="0" smtClean="0"/>
              <a:t>immersion</a:t>
            </a:r>
            <a:r>
              <a:rPr lang="en-US" dirty="0" smtClean="0"/>
              <a:t>, is a </a:t>
            </a:r>
            <a:r>
              <a:rPr lang="en-US" dirty="0" smtClean="0">
                <a:hlinkClick r:id="rId2" tooltip="Language pedagogy"/>
              </a:rPr>
              <a:t>method of teaching a second language</a:t>
            </a:r>
            <a:r>
              <a:rPr lang="en-US" dirty="0" smtClean="0"/>
              <a:t> in which the learners’ </a:t>
            </a:r>
            <a:r>
              <a:rPr lang="en-US" dirty="0" smtClean="0">
                <a:hlinkClick r:id="rId3" tooltip="Second language"/>
              </a:rPr>
              <a:t>second language</a:t>
            </a:r>
            <a:r>
              <a:rPr lang="en-US" dirty="0" smtClean="0"/>
              <a:t> (L2) is the medium of classroom instruction. Through this method, learners study school subjects, such as math, science, and social studies, in their L2. The main purpose of this method is to foster </a:t>
            </a:r>
            <a:r>
              <a:rPr lang="en-US" dirty="0" smtClean="0">
                <a:hlinkClick r:id="rId4" tooltip="Bilingualism"/>
              </a:rPr>
              <a:t>bilingualism</a:t>
            </a:r>
            <a:r>
              <a:rPr lang="en-US" dirty="0" smtClean="0"/>
              <a:t>, in other words, to develop learners' </a:t>
            </a:r>
            <a:r>
              <a:rPr lang="en-US" dirty="0" smtClean="0">
                <a:hlinkClick r:id="rId5" tooltip="Communicative competence"/>
              </a:rPr>
              <a:t>communicative competence</a:t>
            </a:r>
            <a:r>
              <a:rPr lang="en-US" dirty="0" smtClean="0"/>
              <a:t> or </a:t>
            </a:r>
            <a:r>
              <a:rPr lang="en-US" dirty="0" smtClean="0">
                <a:hlinkClick r:id="rId6" tooltip="Language proficiency"/>
              </a:rPr>
              <a:t>language proficiency</a:t>
            </a:r>
            <a:r>
              <a:rPr lang="en-US" dirty="0" smtClean="0"/>
              <a:t> in their L2 in addition to their </a:t>
            </a:r>
            <a:r>
              <a:rPr lang="en-US" dirty="0" smtClean="0">
                <a:hlinkClick r:id="rId7" tooltip="First language"/>
              </a:rPr>
              <a:t>first or native language</a:t>
            </a:r>
            <a:r>
              <a:rPr lang="en-US" dirty="0" smtClean="0"/>
              <a:t> (L1). Additional goals are the </a:t>
            </a:r>
            <a:r>
              <a:rPr lang="en-US" dirty="0" smtClean="0">
                <a:hlinkClick r:id="rId8" tooltip="Cognitive advantages to bilingualism"/>
              </a:rPr>
              <a:t>cognitive advantages to bilingualism</a:t>
            </a:r>
            <a:r>
              <a:rPr lang="en-US" dirty="0" smtClean="0"/>
              <a:t>.</a:t>
            </a:r>
            <a:endParaRPr lang="ru-RU"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BACKGROUND</a:t>
            </a:r>
            <a:endParaRPr lang="ru-RU" dirty="0"/>
          </a:p>
        </p:txBody>
      </p:sp>
      <p:sp>
        <p:nvSpPr>
          <p:cNvPr id="3" name="Содержимое 2"/>
          <p:cNvSpPr>
            <a:spLocks noGrp="1"/>
          </p:cNvSpPr>
          <p:nvPr>
            <p:ph idx="1"/>
          </p:nvPr>
        </p:nvSpPr>
        <p:spPr/>
        <p:txBody>
          <a:bodyPr/>
          <a:lstStyle/>
          <a:p>
            <a:pPr>
              <a:buNone/>
            </a:pPr>
            <a:endParaRPr lang="en-US" dirty="0" smtClean="0"/>
          </a:p>
          <a:p>
            <a:r>
              <a:rPr lang="en-US" dirty="0" smtClean="0"/>
              <a:t>The first modern language immersion programs appeared in </a:t>
            </a:r>
            <a:r>
              <a:rPr lang="en-US" dirty="0" smtClean="0">
                <a:hlinkClick r:id="rId2" tooltip="Canada"/>
              </a:rPr>
              <a:t>Canada</a:t>
            </a:r>
            <a:r>
              <a:rPr lang="en-US" dirty="0" smtClean="0"/>
              <a:t> in the 1960s. Middle-income Anglophone (English-speaking) parents there convinced educators to establish an experimental </a:t>
            </a:r>
            <a:r>
              <a:rPr lang="en-US" dirty="0" smtClean="0">
                <a:hlinkClick r:id="rId3" tooltip="French immersion"/>
              </a:rPr>
              <a:t>French immersion</a:t>
            </a:r>
            <a:r>
              <a:rPr lang="en-US" dirty="0" smtClean="0"/>
              <a:t> program enabling their children 'to appreciate the traditions and culture of French-speaking Canadians as well as English-speaking Canadians'.</a:t>
            </a:r>
            <a:r>
              <a:rPr lang="en-US" baseline="30000" dirty="0" smtClean="0">
                <a:hlinkClick r:id="rId4"/>
              </a:rPr>
              <a:t>[1]</a:t>
            </a:r>
            <a:endParaRPr lang="en-US" dirty="0" smtClean="0"/>
          </a:p>
          <a:p>
            <a:endParaRPr lang="ru-RU"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AGE</a:t>
            </a:r>
            <a:endParaRPr lang="ru-RU" dirty="0"/>
          </a:p>
        </p:txBody>
      </p:sp>
      <p:sp>
        <p:nvSpPr>
          <p:cNvPr id="3" name="Содержимое 2"/>
          <p:cNvSpPr>
            <a:spLocks noGrp="1"/>
          </p:cNvSpPr>
          <p:nvPr>
            <p:ph idx="1"/>
          </p:nvPr>
        </p:nvSpPr>
        <p:spPr/>
        <p:txBody>
          <a:bodyPr/>
          <a:lstStyle/>
          <a:p>
            <a:pPr>
              <a:buNone/>
            </a:pPr>
            <a:endParaRPr lang="en-US" b="1" dirty="0" smtClean="0"/>
          </a:p>
          <a:p>
            <a:r>
              <a:rPr lang="en-US" i="1" dirty="0" smtClean="0">
                <a:hlinkClick r:id="rId2" tooltip="Early immersion"/>
              </a:rPr>
              <a:t>Early immersion</a:t>
            </a:r>
            <a:r>
              <a:rPr lang="en-US" dirty="0" smtClean="0"/>
              <a:t>: Students begin the second language from age 5 or 6.</a:t>
            </a:r>
          </a:p>
          <a:p>
            <a:r>
              <a:rPr lang="en-US" i="1" dirty="0" smtClean="0"/>
              <a:t>Middle immersion</a:t>
            </a:r>
            <a:r>
              <a:rPr lang="en-US" dirty="0" smtClean="0"/>
              <a:t>: Students begin the second language from age 9 or 10.</a:t>
            </a:r>
          </a:p>
          <a:p>
            <a:r>
              <a:rPr lang="en-US" i="1" dirty="0" smtClean="0"/>
              <a:t>Late immersion</a:t>
            </a:r>
            <a:r>
              <a:rPr lang="en-US" dirty="0" smtClean="0"/>
              <a:t>: Students begin the second language between ages 11 and 14.</a:t>
            </a:r>
          </a:p>
          <a:p>
            <a:r>
              <a:rPr lang="en-US" i="1" dirty="0" smtClean="0"/>
              <a:t>Adult immersion</a:t>
            </a:r>
            <a:r>
              <a:rPr lang="en-US" dirty="0" smtClean="0"/>
              <a:t>: Students 17 or older.</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COMPLETE/PARTIAL IMMERSION</a:t>
            </a:r>
            <a:endParaRPr lang="ru-RU" dirty="0"/>
          </a:p>
        </p:txBody>
      </p:sp>
      <p:sp>
        <p:nvSpPr>
          <p:cNvPr id="3" name="Содержимое 2"/>
          <p:cNvSpPr>
            <a:spLocks noGrp="1"/>
          </p:cNvSpPr>
          <p:nvPr>
            <p:ph idx="1"/>
          </p:nvPr>
        </p:nvSpPr>
        <p:spPr/>
        <p:txBody>
          <a:bodyPr>
            <a:normAutofit fontScale="70000" lnSpcReduction="20000"/>
          </a:bodyPr>
          <a:lstStyle/>
          <a:p>
            <a:r>
              <a:rPr lang="en-US" dirty="0" smtClean="0"/>
              <a:t>In </a:t>
            </a:r>
            <a:r>
              <a:rPr lang="en-US" i="1" dirty="0" smtClean="0"/>
              <a:t>complete immersion</a:t>
            </a:r>
            <a:r>
              <a:rPr lang="en-US" dirty="0" smtClean="0"/>
              <a:t>, almost 100% of class time is spent in the foreign language. Subject matter taught in foreign language and language learning per se is incorporated as necessary throughout the curriculum. The goals are to become functionally </a:t>
            </a:r>
            <a:r>
              <a:rPr lang="en-US" dirty="0" smtClean="0">
                <a:hlinkClick r:id="rId2" tooltip="Language proficiency"/>
              </a:rPr>
              <a:t>proficient</a:t>
            </a:r>
            <a:r>
              <a:rPr lang="en-US" dirty="0" smtClean="0"/>
              <a:t> in the foreign language, to master subject content taught in the foreign languages, and to acquire an understanding of and appreciation for other cultures. This type of program is usually sequential, cumulative, continuous, proficiency-oriented, and part of an integrated grade school sequence. Even after this type of program, the language of the curriculum may revert to the first language of the learners after several years.</a:t>
            </a:r>
          </a:p>
          <a:p>
            <a:r>
              <a:rPr lang="en-US" dirty="0" smtClean="0"/>
              <a:t>In </a:t>
            </a:r>
            <a:r>
              <a:rPr lang="en-US" i="1" dirty="0" smtClean="0"/>
              <a:t>partial immersion</a:t>
            </a:r>
            <a:r>
              <a:rPr lang="en-US" dirty="0" smtClean="0"/>
              <a:t>, about half of the class time is spent learning subject matter in the foreign language. The goals are to become functionally proficient in the second language, to master subject content taught in the foreign languages, and to acquire an understanding of and appreciation for other cultures, but to a lesser extent than </a:t>
            </a:r>
            <a:r>
              <a:rPr lang="en-US" i="1" dirty="0" smtClean="0"/>
              <a:t>complete immersion</a:t>
            </a:r>
            <a:r>
              <a:rPr lang="en-US" dirty="0" smtClean="0"/>
              <a:t>.</a:t>
            </a:r>
          </a:p>
          <a:p>
            <a:r>
              <a:rPr lang="en-US" dirty="0" smtClean="0"/>
              <a:t/>
            </a:r>
            <a:br>
              <a:rPr lang="en-US" dirty="0" smtClean="0"/>
            </a:br>
            <a:endParaRPr lang="ru-RU"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Advantages of Immersion</a:t>
            </a:r>
            <a:endParaRPr lang="ru-RU" dirty="0"/>
          </a:p>
        </p:txBody>
      </p:sp>
      <p:sp>
        <p:nvSpPr>
          <p:cNvPr id="3" name="Содержимое 2"/>
          <p:cNvSpPr>
            <a:spLocks noGrp="1"/>
          </p:cNvSpPr>
          <p:nvPr>
            <p:ph idx="1"/>
          </p:nvPr>
        </p:nvSpPr>
        <p:spPr/>
        <p:txBody>
          <a:bodyPr>
            <a:normAutofit fontScale="92500"/>
          </a:bodyPr>
          <a:lstStyle/>
          <a:p>
            <a:r>
              <a:rPr lang="en-US" dirty="0" smtClean="0"/>
              <a:t>Using abilities learners possess;</a:t>
            </a:r>
          </a:p>
          <a:p>
            <a:r>
              <a:rPr lang="en-US" dirty="0" smtClean="0"/>
              <a:t>Easy understanding of context;</a:t>
            </a:r>
          </a:p>
          <a:p>
            <a:r>
              <a:rPr lang="en-US" dirty="0" smtClean="0"/>
              <a:t>Facial expression and gestures are acquired the same way as it was with native language;</a:t>
            </a:r>
          </a:p>
          <a:p>
            <a:r>
              <a:rPr lang="en-US" dirty="0" smtClean="0"/>
              <a:t>No need to correct children while they are talking;</a:t>
            </a:r>
          </a:p>
          <a:p>
            <a:r>
              <a:rPr lang="en-US" dirty="0" smtClean="0"/>
              <a:t>It is recommended to repeat child’s phrases in correct. paraphrased, simple way afterwards;</a:t>
            </a:r>
          </a:p>
          <a:p>
            <a:r>
              <a:rPr lang="en-US" dirty="0" smtClean="0"/>
              <a:t>Contact should be intensive as a means of communication and part of </a:t>
            </a:r>
            <a:r>
              <a:rPr lang="en-US" dirty="0" err="1" smtClean="0"/>
              <a:t>socialisation</a:t>
            </a:r>
            <a:r>
              <a:rPr lang="en-US" dirty="0" smtClean="0"/>
              <a:t>;</a:t>
            </a:r>
          </a:p>
          <a:p>
            <a:r>
              <a:rPr lang="en-US" dirty="0" smtClean="0"/>
              <a:t>Communication should cover all possible aspects of life.</a:t>
            </a:r>
          </a:p>
          <a:p>
            <a:endParaRPr lang="en-US"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96751"/>
            <a:ext cx="3203848" cy="936105"/>
          </a:xfrm>
        </p:spPr>
        <p:txBody>
          <a:bodyPr>
            <a:normAutofit/>
          </a:bodyPr>
          <a:lstStyle/>
          <a:p>
            <a:pPr algn="ctr"/>
            <a:r>
              <a:rPr lang="en-US" sz="3600" dirty="0" smtClean="0">
                <a:solidFill>
                  <a:srgbClr val="FFC000"/>
                </a:solidFill>
                <a:latin typeface="Comic Sans MS" pitchFamily="66" charset="0"/>
              </a:rPr>
              <a:t>Brainstorming</a:t>
            </a:r>
            <a:endParaRPr lang="uk-UA" sz="3600" dirty="0">
              <a:solidFill>
                <a:srgbClr val="FFC000"/>
              </a:solidFill>
              <a:latin typeface="Comic Sans MS" pitchFamily="66" charset="0"/>
            </a:endParaRPr>
          </a:p>
        </p:txBody>
      </p:sp>
      <p:sp>
        <p:nvSpPr>
          <p:cNvPr id="3" name="Текст 2"/>
          <p:cNvSpPr>
            <a:spLocks noGrp="1"/>
          </p:cNvSpPr>
          <p:nvPr>
            <p:ph type="body" sz="half" idx="2"/>
          </p:nvPr>
        </p:nvSpPr>
        <p:spPr>
          <a:xfrm>
            <a:off x="251520" y="2348880"/>
            <a:ext cx="2567880" cy="2659225"/>
          </a:xfrm>
        </p:spPr>
        <p:txBody>
          <a:bodyPr>
            <a:noAutofit/>
          </a:bodyPr>
          <a:lstStyle/>
          <a:p>
            <a:pPr algn="just">
              <a:buFont typeface="Arial" pitchFamily="34" charset="0"/>
              <a:buChar char="•"/>
            </a:pPr>
            <a:r>
              <a:rPr lang="en-US" sz="3200" b="1" dirty="0" smtClean="0">
                <a:solidFill>
                  <a:schemeClr val="tx2"/>
                </a:solidFill>
                <a:latin typeface="MV Boli" pitchFamily="2" charset="0"/>
                <a:cs typeface="MV Boli" pitchFamily="2" charset="0"/>
              </a:rPr>
              <a:t>Ideas</a:t>
            </a:r>
          </a:p>
          <a:p>
            <a:pPr algn="just">
              <a:buFont typeface="Arial" pitchFamily="34" charset="0"/>
              <a:buChar char="•"/>
            </a:pPr>
            <a:r>
              <a:rPr lang="en-US" sz="3200" b="1" dirty="0" smtClean="0">
                <a:solidFill>
                  <a:schemeClr val="tx2"/>
                </a:solidFill>
                <a:latin typeface="MV Boli" pitchFamily="2" charset="0"/>
                <a:cs typeface="MV Boli" pitchFamily="2" charset="0"/>
              </a:rPr>
              <a:t>Opinion</a:t>
            </a:r>
          </a:p>
          <a:p>
            <a:pPr algn="just">
              <a:buFont typeface="Arial" pitchFamily="34" charset="0"/>
              <a:buChar char="•"/>
            </a:pPr>
            <a:r>
              <a:rPr lang="en-US" sz="3200" b="1" dirty="0" smtClean="0">
                <a:solidFill>
                  <a:schemeClr val="tx2"/>
                </a:solidFill>
                <a:latin typeface="MV Boli" pitchFamily="2" charset="0"/>
                <a:cs typeface="MV Boli" pitchFamily="2" charset="0"/>
              </a:rPr>
              <a:t>Creativity</a:t>
            </a:r>
          </a:p>
          <a:p>
            <a:pPr algn="just">
              <a:buFont typeface="Arial" pitchFamily="34" charset="0"/>
              <a:buChar char="•"/>
            </a:pPr>
            <a:r>
              <a:rPr lang="en-US" sz="3200" b="1" dirty="0" smtClean="0">
                <a:solidFill>
                  <a:schemeClr val="tx2"/>
                </a:solidFill>
                <a:latin typeface="MV Boli" pitchFamily="2" charset="0"/>
                <a:cs typeface="MV Boli" pitchFamily="2" charset="0"/>
              </a:rPr>
              <a:t>Extraordinary preparation &amp; presentation</a:t>
            </a:r>
          </a:p>
          <a:p>
            <a:pPr algn="just"/>
            <a:endParaRPr lang="uk-UA" sz="3600" dirty="0">
              <a:solidFill>
                <a:schemeClr val="tx2"/>
              </a:solidFill>
              <a:latin typeface="Comic Sans MS" pitchFamily="66" charset="0"/>
              <a:cs typeface="MV Boli" pitchFamily="2" charset="0"/>
            </a:endParaRPr>
          </a:p>
        </p:txBody>
      </p:sp>
      <p:pic>
        <p:nvPicPr>
          <p:cNvPr id="5" name="Рисунок 4" descr="brainstorming.jpg"/>
          <p:cNvPicPr>
            <a:picLocks noGrp="1" noChangeAspect="1"/>
          </p:cNvPicPr>
          <p:nvPr>
            <p:ph type="pic" idx="1"/>
          </p:nvPr>
        </p:nvPicPr>
        <p:blipFill>
          <a:blip r:embed="rId2" cstate="print"/>
          <a:srcRect t="313" b="313"/>
          <a:stretch>
            <a:fillRect/>
          </a:stretch>
        </p:blipFill>
        <p:spPr>
          <a:xfrm rot="420000">
            <a:off x="3113718" y="448465"/>
            <a:ext cx="5706392" cy="5741189"/>
          </a:xfrm>
        </p:spPr>
      </p:pic>
    </p:spTree>
  </p:cSld>
  <p:clrMapOvr>
    <a:masterClrMapping/>
  </p:clrMapOvr>
  <p:transition>
    <p:dissolv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err="1" smtClean="0"/>
              <a:t>Callan</a:t>
            </a:r>
            <a:r>
              <a:rPr lang="en-US" dirty="0" smtClean="0"/>
              <a:t> Method</a:t>
            </a:r>
            <a:endParaRPr lang="ru-RU" dirty="0"/>
          </a:p>
        </p:txBody>
      </p:sp>
      <p:sp>
        <p:nvSpPr>
          <p:cNvPr id="3" name="Содержимое 2"/>
          <p:cNvSpPr>
            <a:spLocks noGrp="1"/>
          </p:cNvSpPr>
          <p:nvPr>
            <p:ph idx="1"/>
          </p:nvPr>
        </p:nvSpPr>
        <p:spPr/>
        <p:txBody>
          <a:bodyPr>
            <a:normAutofit fontScale="77500" lnSpcReduction="20000"/>
          </a:bodyPr>
          <a:lstStyle/>
          <a:p>
            <a:r>
              <a:rPr lang="en-US" b="1" dirty="0" smtClean="0"/>
              <a:t>The </a:t>
            </a:r>
            <a:r>
              <a:rPr lang="en-US" b="1" dirty="0" err="1" smtClean="0"/>
              <a:t>Callan</a:t>
            </a:r>
            <a:r>
              <a:rPr lang="en-US" b="1" dirty="0" smtClean="0"/>
              <a:t> Method</a:t>
            </a:r>
            <a:r>
              <a:rPr lang="en-US" dirty="0" smtClean="0"/>
              <a:t> is a fast, fun and easy way of learning English that focuses on improving students’ listening and speaking skills.　It was invented by a man named Robin </a:t>
            </a:r>
            <a:r>
              <a:rPr lang="en-US" dirty="0" err="1" smtClean="0"/>
              <a:t>Callan</a:t>
            </a:r>
            <a:r>
              <a:rPr lang="en-US" dirty="0" smtClean="0"/>
              <a:t> in England in the 1960s. The first school to use this method opened in London 50 years ago and it is now the largest private language school in Europe.</a:t>
            </a:r>
            <a:br>
              <a:rPr lang="en-US" dirty="0" smtClean="0"/>
            </a:br>
            <a:r>
              <a:rPr lang="en-US" dirty="0" smtClean="0"/>
              <a:t>Today more than 300 schools use the </a:t>
            </a:r>
            <a:r>
              <a:rPr lang="en-US" dirty="0" err="1" smtClean="0"/>
              <a:t>Callan</a:t>
            </a:r>
            <a:r>
              <a:rPr lang="en-US" dirty="0" smtClean="0"/>
              <a:t> Method across Europe, Asia and South America.  </a:t>
            </a:r>
          </a:p>
          <a:p>
            <a:r>
              <a:rPr lang="en-US" dirty="0" smtClean="0"/>
              <a:t>It is suitable for students of all nationalities, of all ages and for all purposes of study. It is based on repetition and speed, the two things that guarantee success in learning a language.</a:t>
            </a:r>
            <a:br>
              <a:rPr lang="en-US" dirty="0" smtClean="0"/>
            </a:br>
            <a:r>
              <a:rPr lang="en-US" dirty="0" smtClean="0"/>
              <a:t>Students spend less time and less money on lessons by learning English in a quarter of the time it takes to learn by other methods.</a:t>
            </a:r>
            <a:br>
              <a:rPr lang="en-US" dirty="0" smtClean="0"/>
            </a:br>
            <a:r>
              <a:rPr lang="en-US" dirty="0" smtClean="0"/>
              <a:t>Students reach the level of the internationally-recognized Cambridge Preliminary English Test (PET) in approximately 80 hours instead of the usual 350 hours it takes when learning by other methods and the level of the Cambridge First Certificate in English (FCE) in about 160 hours.</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Speed of Speech in </a:t>
            </a:r>
            <a:r>
              <a:rPr lang="en-US" dirty="0" err="1" smtClean="0"/>
              <a:t>Callan’s</a:t>
            </a:r>
            <a:r>
              <a:rPr lang="en-US" dirty="0" smtClean="0"/>
              <a:t> Method</a:t>
            </a:r>
            <a:endParaRPr lang="ru-RU" dirty="0"/>
          </a:p>
        </p:txBody>
      </p:sp>
      <p:sp>
        <p:nvSpPr>
          <p:cNvPr id="3" name="Содержимое 2"/>
          <p:cNvSpPr>
            <a:spLocks noGrp="1"/>
          </p:cNvSpPr>
          <p:nvPr>
            <p:ph idx="1"/>
          </p:nvPr>
        </p:nvSpPr>
        <p:spPr/>
        <p:txBody>
          <a:bodyPr>
            <a:normAutofit fontScale="85000" lnSpcReduction="20000"/>
          </a:bodyPr>
          <a:lstStyle/>
          <a:p>
            <a:r>
              <a:rPr lang="en-US" dirty="0" smtClean="0"/>
              <a:t>For a student to learn English quickly and to learn it well, they must learn to understand and respond to English when it is spoken at normal speed.</a:t>
            </a:r>
          </a:p>
          <a:p>
            <a:r>
              <a:rPr lang="en-US" dirty="0" smtClean="0"/>
              <a:t>One of the ways the </a:t>
            </a:r>
            <a:r>
              <a:rPr lang="en-US" dirty="0" err="1" smtClean="0"/>
              <a:t>Callan</a:t>
            </a:r>
            <a:r>
              <a:rPr lang="en-US" dirty="0" smtClean="0"/>
              <a:t> Method achieves maximum speaking time and maximum concentration from its students is by ensuring that, from the very first lesson, the teacher speaks to their students in English at the rate of 200 to 240 words a minute.</a:t>
            </a:r>
            <a:br>
              <a:rPr lang="en-US" dirty="0" smtClean="0"/>
            </a:br>
            <a:r>
              <a:rPr lang="en-US" dirty="0" smtClean="0"/>
              <a:t>The </a:t>
            </a:r>
            <a:r>
              <a:rPr lang="en-US" dirty="0" err="1" smtClean="0"/>
              <a:t>Callan</a:t>
            </a:r>
            <a:r>
              <a:rPr lang="en-US" dirty="0" smtClean="0"/>
              <a:t> teacher’s extra speed prevents boredom, makes the student concentrate, stops them translating in their head (by not giving them time), allows them to hear more words repeated more times. This makes it easier for them to understand English outside the classroom, and, of course, makes them learn faster.</a:t>
            </a:r>
          </a:p>
          <a:p>
            <a:r>
              <a:rPr lang="en-US" dirty="0" smtClean="0"/>
              <a:t/>
            </a:r>
            <a:br>
              <a:rPr lang="en-US" dirty="0" smtClean="0"/>
            </a:br>
            <a:endParaRPr lang="ru-RU"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Success of the Method</a:t>
            </a:r>
            <a:endParaRPr lang="ru-RU" dirty="0"/>
          </a:p>
        </p:txBody>
      </p:sp>
      <p:sp>
        <p:nvSpPr>
          <p:cNvPr id="3" name="Содержимое 2"/>
          <p:cNvSpPr>
            <a:spLocks noGrp="1"/>
          </p:cNvSpPr>
          <p:nvPr>
            <p:ph idx="1"/>
          </p:nvPr>
        </p:nvSpPr>
        <p:spPr/>
        <p:txBody>
          <a:bodyPr/>
          <a:lstStyle/>
          <a:p>
            <a:pPr>
              <a:buNone/>
            </a:pPr>
            <a:r>
              <a:rPr lang="en-US" dirty="0" err="1" smtClean="0"/>
              <a:t>Callan</a:t>
            </a:r>
            <a:r>
              <a:rPr lang="en-US" dirty="0" smtClean="0"/>
              <a:t> Method has become a huge success and today it is taught in 425 schools in 35 countries with more than a million former pupils, including Nobel Prize winning writer Gabriel Garcia.</a:t>
            </a:r>
          </a:p>
          <a:p>
            <a:pPr>
              <a:buNone/>
            </a:pPr>
            <a:r>
              <a:rPr lang="en-US" dirty="0" err="1" smtClean="0"/>
              <a:t>Callan</a:t>
            </a:r>
            <a:r>
              <a:rPr lang="en-US" dirty="0" smtClean="0"/>
              <a:t>  School in Oxford Street in London is said to be the biggest single language school in the world attracting about 2.000 pupils every day.</a:t>
            </a:r>
            <a:endParaRPr lang="ru-RU"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How </a:t>
            </a:r>
            <a:r>
              <a:rPr lang="en-US" dirty="0" err="1" smtClean="0"/>
              <a:t>Callan</a:t>
            </a:r>
            <a:r>
              <a:rPr lang="en-US" dirty="0" smtClean="0"/>
              <a:t> Method Works</a:t>
            </a:r>
            <a:endParaRPr lang="ru-RU" dirty="0"/>
          </a:p>
        </p:txBody>
      </p:sp>
      <p:sp>
        <p:nvSpPr>
          <p:cNvPr id="3" name="Содержимое 2"/>
          <p:cNvSpPr>
            <a:spLocks noGrp="1"/>
          </p:cNvSpPr>
          <p:nvPr>
            <p:ph idx="1"/>
          </p:nvPr>
        </p:nvSpPr>
        <p:spPr/>
        <p:txBody>
          <a:bodyPr>
            <a:normAutofit fontScale="92500" lnSpcReduction="20000"/>
          </a:bodyPr>
          <a:lstStyle/>
          <a:p>
            <a:r>
              <a:rPr lang="en-US" dirty="0" smtClean="0"/>
              <a:t>C.M. improves speaking and listening abilities and makes a learner a confident communicator.</a:t>
            </a:r>
          </a:p>
          <a:p>
            <a:r>
              <a:rPr lang="en-US" dirty="0" smtClean="0"/>
              <a:t>It is carefully designed so the most important words and grammar are </a:t>
            </a:r>
            <a:r>
              <a:rPr lang="en-US" dirty="0" err="1" smtClean="0"/>
              <a:t>practised</a:t>
            </a:r>
            <a:r>
              <a:rPr lang="en-US" dirty="0" smtClean="0"/>
              <a:t> first.</a:t>
            </a:r>
          </a:p>
          <a:p>
            <a:r>
              <a:rPr lang="en-US" dirty="0" smtClean="0"/>
              <a:t>Each question the teacher asks practices a key word or grammar point.</a:t>
            </a:r>
          </a:p>
          <a:p>
            <a:r>
              <a:rPr lang="en-US" dirty="0" smtClean="0"/>
              <a:t>Emphasis is put on revision.</a:t>
            </a:r>
          </a:p>
          <a:p>
            <a:r>
              <a:rPr lang="en-US" dirty="0" smtClean="0"/>
              <a:t>The teacher corrects every mistake you make as soon as you make it.</a:t>
            </a:r>
          </a:p>
          <a:p>
            <a:r>
              <a:rPr lang="en-US" dirty="0" smtClean="0"/>
              <a:t>There are on average, 8 students per class.</a:t>
            </a:r>
          </a:p>
          <a:p>
            <a:r>
              <a:rPr lang="en-US" dirty="0" smtClean="0"/>
              <a:t>The classes are lively and full of action - so you won’t be bored. You will enjoy every hour you study and make a steady progress.</a:t>
            </a:r>
          </a:p>
          <a:p>
            <a:endParaRPr lang="en-US" dirty="0" smtClean="0"/>
          </a:p>
          <a:p>
            <a:endParaRPr lang="ru-RU"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Borrowing Ideas</a:t>
            </a:r>
            <a:endParaRPr lang="ru-RU" dirty="0"/>
          </a:p>
        </p:txBody>
      </p:sp>
      <p:sp>
        <p:nvSpPr>
          <p:cNvPr id="3" name="Содержимое 2"/>
          <p:cNvSpPr>
            <a:spLocks noGrp="1"/>
          </p:cNvSpPr>
          <p:nvPr>
            <p:ph idx="1"/>
          </p:nvPr>
        </p:nvSpPr>
        <p:spPr/>
        <p:txBody>
          <a:bodyPr>
            <a:normAutofit/>
          </a:bodyPr>
          <a:lstStyle/>
          <a:p>
            <a:pPr>
              <a:buNone/>
            </a:pPr>
            <a:r>
              <a:rPr lang="en-US" dirty="0" smtClean="0"/>
              <a:t>Teachers may take every good idea and leave the door open for all further developments . They can also reject nothing except useless , and harmful forms of work . </a:t>
            </a:r>
          </a:p>
          <a:p>
            <a:pPr>
              <a:buNone/>
            </a:pPr>
            <a:r>
              <a:rPr lang="en-US" dirty="0" smtClean="0"/>
              <a:t>The multiple line of opportunity  to choose judiciously and without prejudice all that is likely to help teachers in their work . Thus , </a:t>
            </a:r>
            <a:r>
              <a:rPr lang="en-US" dirty="0" err="1" smtClean="0"/>
              <a:t>eclecticists</a:t>
            </a:r>
            <a:r>
              <a:rPr lang="en-US" dirty="0" smtClean="0"/>
              <a:t> try then to absorb the best techniques of all well – known language – learning methods into their classroom procedures using them for the purpose for which they are  appropriate.  </a:t>
            </a:r>
          </a:p>
          <a:p>
            <a:pPr>
              <a:buNone/>
            </a:pPr>
            <a:endParaRPr lang="en-US" dirty="0" smtClean="0"/>
          </a:p>
          <a:p>
            <a:pPr>
              <a:buNone/>
            </a:pPr>
            <a:endParaRPr lang="en-US" dirty="0" smtClean="0"/>
          </a:p>
          <a:p>
            <a:pPr>
              <a:buNone/>
            </a:pPr>
            <a:endParaRPr lang="en-US" dirty="0" smtClean="0"/>
          </a:p>
        </p:txBody>
      </p:sp>
      <p:sp>
        <p:nvSpPr>
          <p:cNvPr id="4" name="Прямоугольник 3"/>
          <p:cNvSpPr/>
          <p:nvPr/>
        </p:nvSpPr>
        <p:spPr>
          <a:xfrm>
            <a:off x="1332467" y="3571716"/>
            <a:ext cx="344966" cy="492443"/>
          </a:xfrm>
          <a:prstGeom prst="rect">
            <a:avLst/>
          </a:prstGeom>
        </p:spPr>
        <p:txBody>
          <a:bodyPr wrap="none">
            <a:spAutoFit/>
          </a:bodyPr>
          <a:lstStyle/>
          <a:p>
            <a:r>
              <a:rPr lang="en-US" sz="2600" dirty="0" smtClean="0">
                <a:solidFill>
                  <a:prstClr val="white"/>
                </a:solidFill>
              </a:rPr>
              <a:t>a</a:t>
            </a:r>
            <a:endParaRPr lang="ru-RU"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Principled Eclecticism</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en-US" dirty="0" smtClean="0"/>
              <a:t> Eclectic method is used as one of the main methods in language </a:t>
            </a:r>
          </a:p>
          <a:p>
            <a:pPr>
              <a:buNone/>
            </a:pPr>
            <a:r>
              <a:rPr lang="en-US" dirty="0" smtClean="0"/>
              <a:t>learning inside the classroom. </a:t>
            </a:r>
          </a:p>
          <a:p>
            <a:pPr>
              <a:buNone/>
            </a:pPr>
            <a:r>
              <a:rPr lang="en-US" dirty="0" smtClean="0"/>
              <a:t> Not all pupils respond to a dealing situation in the same way , so ,</a:t>
            </a:r>
          </a:p>
          <a:p>
            <a:pPr>
              <a:buNone/>
            </a:pPr>
            <a:r>
              <a:rPr lang="en-US" dirty="0" smtClean="0"/>
              <a:t> teachers may try other techniques from other approaches .</a:t>
            </a:r>
          </a:p>
          <a:p>
            <a:pPr>
              <a:buNone/>
            </a:pPr>
            <a:r>
              <a:rPr lang="en-US" dirty="0" smtClean="0"/>
              <a:t> Eclecticism is defined as a type of methodology that makes use </a:t>
            </a:r>
          </a:p>
          <a:p>
            <a:pPr>
              <a:buNone/>
            </a:pPr>
            <a:r>
              <a:rPr lang="en-US" dirty="0" smtClean="0"/>
              <a:t>of the different language learning approaches instead of sticking to </a:t>
            </a:r>
          </a:p>
          <a:p>
            <a:pPr>
              <a:buNone/>
            </a:pPr>
            <a:r>
              <a:rPr lang="en-US" dirty="0" smtClean="0"/>
              <a:t>one standard approach ( AL </a:t>
            </a:r>
            <a:r>
              <a:rPr lang="en-US" dirty="0" err="1" smtClean="0"/>
              <a:t>Hamash</a:t>
            </a:r>
            <a:r>
              <a:rPr lang="en-US" dirty="0" smtClean="0"/>
              <a:t>, 1985 : 22) .</a:t>
            </a:r>
          </a:p>
          <a:p>
            <a:pPr>
              <a:buNone/>
            </a:pPr>
            <a:r>
              <a:rPr lang="en-US" dirty="0" smtClean="0"/>
              <a:t> It should be pointed out that making use of the positive </a:t>
            </a:r>
          </a:p>
          <a:p>
            <a:pPr>
              <a:buNone/>
            </a:pPr>
            <a:r>
              <a:rPr lang="en-US" dirty="0" smtClean="0"/>
              <a:t>aspects of different approaches helps the teacher to achieve his aim </a:t>
            </a:r>
          </a:p>
          <a:p>
            <a:pPr>
              <a:buNone/>
            </a:pPr>
            <a:r>
              <a:rPr lang="en-US" dirty="0" smtClean="0"/>
              <a:t>with his pupils in different learning situations when presenting his </a:t>
            </a:r>
          </a:p>
          <a:p>
            <a:pPr>
              <a:buNone/>
            </a:pPr>
            <a:r>
              <a:rPr lang="en-US" dirty="0" smtClean="0"/>
              <a:t>material.</a:t>
            </a:r>
          </a:p>
          <a:p>
            <a:pPr>
              <a:buNone/>
            </a:pPr>
            <a:r>
              <a:rPr lang="en-US" dirty="0" smtClean="0"/>
              <a:t> </a:t>
            </a:r>
            <a:endParaRPr lang="ru-RU"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Requirements </a:t>
            </a:r>
            <a:r>
              <a:rPr lang="en-US" smtClean="0"/>
              <a:t>for Eclectic Teachers</a:t>
            </a:r>
            <a:endParaRPr lang="ru-RU" dirty="0"/>
          </a:p>
        </p:txBody>
      </p:sp>
      <p:sp>
        <p:nvSpPr>
          <p:cNvPr id="3" name="Содержимое 2"/>
          <p:cNvSpPr>
            <a:spLocks noGrp="1"/>
          </p:cNvSpPr>
          <p:nvPr>
            <p:ph idx="1"/>
          </p:nvPr>
        </p:nvSpPr>
        <p:spPr/>
        <p:txBody>
          <a:bodyPr>
            <a:normAutofit fontScale="85000" lnSpcReduction="10000"/>
          </a:bodyPr>
          <a:lstStyle/>
          <a:p>
            <a:pPr>
              <a:buNone/>
            </a:pPr>
            <a:r>
              <a:rPr lang="en-US" dirty="0" err="1" smtClean="0"/>
              <a:t>Eclecticists</a:t>
            </a:r>
            <a:r>
              <a:rPr lang="en-US" dirty="0" smtClean="0"/>
              <a:t> seek the balanced development of all four skills at </a:t>
            </a:r>
          </a:p>
          <a:p>
            <a:pPr>
              <a:buNone/>
            </a:pPr>
            <a:r>
              <a:rPr lang="en-US" dirty="0" smtClean="0"/>
              <a:t>all stages , while retaining an emphasis on the early development of   oral skills.</a:t>
            </a:r>
          </a:p>
          <a:p>
            <a:pPr>
              <a:buNone/>
            </a:pPr>
            <a:endParaRPr lang="en-US" dirty="0" smtClean="0"/>
          </a:p>
          <a:p>
            <a:pPr>
              <a:buNone/>
            </a:pPr>
            <a:r>
              <a:rPr lang="en-US" dirty="0" smtClean="0"/>
              <a:t> These techniques are appropriate to the type of pupils who pass </a:t>
            </a:r>
          </a:p>
          <a:p>
            <a:pPr>
              <a:buNone/>
            </a:pPr>
            <a:r>
              <a:rPr lang="en-US" dirty="0" smtClean="0"/>
              <a:t>   through their classes they gradually involve a method which suits their  personality . To be successful , an eclectic teacher needs to be :</a:t>
            </a:r>
          </a:p>
          <a:p>
            <a:endParaRPr lang="en-US" dirty="0" smtClean="0"/>
          </a:p>
          <a:p>
            <a:r>
              <a:rPr lang="en-US" dirty="0" smtClean="0"/>
              <a:t>imaginative , energetic , and willing to experiment for the purpose of </a:t>
            </a:r>
          </a:p>
          <a:p>
            <a:r>
              <a:rPr lang="en-US" dirty="0" smtClean="0"/>
              <a:t>keeping lessons varied and interesting.</a:t>
            </a:r>
            <a:endParaRPr lang="ru-RU"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Principles of Eclectic Method</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en-US" dirty="0" smtClean="0"/>
              <a:t>Eclectic method </a:t>
            </a:r>
          </a:p>
          <a:p>
            <a:pPr>
              <a:buNone/>
            </a:pPr>
            <a:r>
              <a:rPr lang="en-US" dirty="0" smtClean="0"/>
              <a:t>contains the following principles : -</a:t>
            </a:r>
          </a:p>
          <a:p>
            <a:pPr>
              <a:buNone/>
            </a:pPr>
            <a:r>
              <a:rPr lang="en-US" dirty="0" smtClean="0"/>
              <a:t>1- Giving teachers a chance to choose different kinds of teaching </a:t>
            </a:r>
          </a:p>
          <a:p>
            <a:pPr>
              <a:buNone/>
            </a:pPr>
            <a:r>
              <a:rPr lang="en-US" dirty="0" smtClean="0"/>
              <a:t>techniques in each class period to reach the aims of the lesson.</a:t>
            </a:r>
          </a:p>
          <a:p>
            <a:pPr>
              <a:buNone/>
            </a:pPr>
            <a:r>
              <a:rPr lang="en-US" dirty="0" smtClean="0"/>
              <a:t>2- Flexibility in choosing any aspect or method that teachers think </a:t>
            </a:r>
          </a:p>
          <a:p>
            <a:pPr>
              <a:buNone/>
            </a:pPr>
            <a:r>
              <a:rPr lang="en-US" dirty="0" smtClean="0"/>
              <a:t>suitable for teaching inside the classroom.</a:t>
            </a:r>
          </a:p>
          <a:p>
            <a:pPr>
              <a:buNone/>
            </a:pPr>
            <a:r>
              <a:rPr lang="en-US" dirty="0" smtClean="0"/>
              <a:t>3- Giving a chance to pupils to see different kinds of teaching </a:t>
            </a:r>
          </a:p>
          <a:p>
            <a:pPr>
              <a:buNone/>
            </a:pPr>
            <a:r>
              <a:rPr lang="en-US" dirty="0" smtClean="0"/>
              <a:t>techniques that break monotony and dull ,on one hand, and </a:t>
            </a:r>
          </a:p>
          <a:p>
            <a:pPr>
              <a:buNone/>
            </a:pPr>
            <a:r>
              <a:rPr lang="en-US" dirty="0" smtClean="0"/>
              <a:t>ensure better understanding for the material, on the other hand.</a:t>
            </a:r>
          </a:p>
          <a:p>
            <a:pPr>
              <a:buNone/>
            </a:pPr>
            <a:r>
              <a:rPr lang="en-US" dirty="0" smtClean="0"/>
              <a:t>4- Solving difficulties concerning presenting the language </a:t>
            </a:r>
          </a:p>
          <a:p>
            <a:pPr>
              <a:buNone/>
            </a:pPr>
            <a:r>
              <a:rPr lang="en-US" dirty="0" smtClean="0"/>
              <a:t>material in the pupil's textbook.</a:t>
            </a:r>
          </a:p>
          <a:p>
            <a:pPr>
              <a:buNone/>
            </a:pPr>
            <a:r>
              <a:rPr lang="en-US" dirty="0" smtClean="0"/>
              <a:t>5- Using different kinds of teaching aids which leads to better </a:t>
            </a:r>
          </a:p>
          <a:p>
            <a:pPr>
              <a:buNone/>
            </a:pPr>
            <a:r>
              <a:rPr lang="en-US" dirty="0" smtClean="0"/>
              <a:t>understanding , and</a:t>
            </a:r>
          </a:p>
          <a:p>
            <a:pPr>
              <a:buNone/>
            </a:pPr>
            <a:r>
              <a:rPr lang="en-US" dirty="0" smtClean="0"/>
              <a:t>6- Saving a lot of time and effort in presenting language activities.</a:t>
            </a:r>
            <a:endParaRPr lang="ru-RU"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WEAKNESSES OF ECLECTICISM</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en-US" dirty="0" smtClean="0"/>
              <a:t>Brown .D (1994:74) gives some of the weak points of </a:t>
            </a:r>
          </a:p>
          <a:p>
            <a:pPr>
              <a:buNone/>
            </a:pPr>
            <a:r>
              <a:rPr lang="en-US" dirty="0" smtClean="0"/>
              <a:t>eclecticism as follows:</a:t>
            </a:r>
          </a:p>
          <a:p>
            <a:pPr>
              <a:buNone/>
            </a:pPr>
            <a:r>
              <a:rPr lang="en-US" dirty="0" smtClean="0"/>
              <a:t>1- Teaching English by eclecticism urged that practical </a:t>
            </a:r>
          </a:p>
          <a:p>
            <a:pPr>
              <a:buNone/>
            </a:pPr>
            <a:r>
              <a:rPr lang="en-US" dirty="0" smtClean="0"/>
              <a:t>eclecticism does not meet the criterion of efficiency.</a:t>
            </a:r>
          </a:p>
          <a:p>
            <a:pPr>
              <a:buNone/>
            </a:pPr>
            <a:r>
              <a:rPr lang="en-US" dirty="0" smtClean="0"/>
              <a:t>2- Theoretical eclecticism is suspicious on logical and theoretical </a:t>
            </a:r>
          </a:p>
          <a:p>
            <a:pPr>
              <a:buNone/>
            </a:pPr>
            <a:r>
              <a:rPr lang="en-US" dirty="0" smtClean="0"/>
              <a:t>grounds.</a:t>
            </a:r>
          </a:p>
          <a:p>
            <a:pPr>
              <a:buNone/>
            </a:pPr>
            <a:r>
              <a:rPr lang="en-US" dirty="0" smtClean="0"/>
              <a:t>3- The fault of eclecticism in language teaching lies in that </a:t>
            </a:r>
          </a:p>
          <a:p>
            <a:pPr>
              <a:buNone/>
            </a:pPr>
            <a:r>
              <a:rPr lang="en-US" dirty="0" smtClean="0"/>
              <a:t>attempts to make a kind of all-purpose language teaching out of </a:t>
            </a:r>
          </a:p>
          <a:p>
            <a:pPr>
              <a:buNone/>
            </a:pPr>
            <a:r>
              <a:rPr lang="en-US" dirty="0" smtClean="0"/>
              <a:t>existing methods and to persuade that eclecticism is the only </a:t>
            </a:r>
          </a:p>
          <a:p>
            <a:pPr>
              <a:buNone/>
            </a:pPr>
            <a:r>
              <a:rPr lang="en-US" dirty="0" smtClean="0"/>
              <a:t>right idea in foreign language teaching methodology.</a:t>
            </a:r>
          </a:p>
          <a:p>
            <a:pPr>
              <a:buNone/>
            </a:pPr>
            <a:r>
              <a:rPr lang="en-US" dirty="0" smtClean="0"/>
              <a:t>4- Without principles eclecticism is likely to fall into a state of </a:t>
            </a:r>
          </a:p>
          <a:p>
            <a:pPr>
              <a:buNone/>
            </a:pPr>
            <a:r>
              <a:rPr lang="en-US" dirty="0" smtClean="0"/>
              <a:t>arbitrariness.</a:t>
            </a:r>
            <a:endParaRPr lang="ru-RU"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Conclusions</a:t>
            </a:r>
            <a:endParaRPr lang="ru-RU" dirty="0"/>
          </a:p>
        </p:txBody>
      </p:sp>
      <p:sp>
        <p:nvSpPr>
          <p:cNvPr id="3" name="Содержимое 2"/>
          <p:cNvSpPr>
            <a:spLocks noGrp="1"/>
          </p:cNvSpPr>
          <p:nvPr>
            <p:ph idx="1"/>
          </p:nvPr>
        </p:nvSpPr>
        <p:spPr/>
        <p:txBody>
          <a:bodyPr>
            <a:normAutofit lnSpcReduction="10000"/>
          </a:bodyPr>
          <a:lstStyle/>
          <a:p>
            <a:pPr>
              <a:buNone/>
            </a:pPr>
            <a:r>
              <a:rPr lang="en-US" dirty="0" smtClean="0"/>
              <a:t>There is no ideal approach in language learning . Each one has its merits and demerits . There is no loyalty to certain methods .</a:t>
            </a:r>
          </a:p>
          <a:p>
            <a:pPr>
              <a:buNone/>
            </a:pPr>
            <a:r>
              <a:rPr lang="en-US" dirty="0" smtClean="0"/>
              <a:t> Teachers should know that they have the right to choose the best methods and  techniques in any method according to pupils needs and learning situation . Teachers can adopt a flexible method and technique so as to achieve their goals . they may choose whatever works best at a  particular time in a particular situation.</a:t>
            </a:r>
          </a:p>
          <a:p>
            <a:pPr>
              <a:buNone/>
            </a:pPr>
            <a:r>
              <a:rPr lang="en-US" dirty="0" smtClean="0"/>
              <a:t> </a:t>
            </a:r>
          </a:p>
          <a:p>
            <a:pPr lvl="8">
              <a:buNone/>
            </a:pPr>
            <a:endParaRPr lang="ru-RU" dirty="0" smtClean="0"/>
          </a:p>
          <a:p>
            <a:pPr>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48681"/>
            <a:ext cx="2822448" cy="1440160"/>
          </a:xfrm>
        </p:spPr>
        <p:txBody>
          <a:bodyPr>
            <a:noAutofit/>
          </a:bodyPr>
          <a:lstStyle/>
          <a:p>
            <a:r>
              <a:rPr lang="en-US" sz="5400" dirty="0" smtClean="0">
                <a:solidFill>
                  <a:srgbClr val="FFC000"/>
                </a:solidFill>
                <a:latin typeface="Comic Sans MS" pitchFamily="66" charset="0"/>
                <a:cs typeface="MV Boli" pitchFamily="2" charset="0"/>
              </a:rPr>
              <a:t>Debates</a:t>
            </a:r>
            <a:endParaRPr lang="uk-UA" sz="5400" dirty="0">
              <a:solidFill>
                <a:srgbClr val="FFC000"/>
              </a:solidFill>
              <a:latin typeface="Comic Sans MS" pitchFamily="66" charset="0"/>
              <a:cs typeface="MV Boli" pitchFamily="2" charset="0"/>
            </a:endParaRPr>
          </a:p>
        </p:txBody>
      </p:sp>
      <p:sp>
        <p:nvSpPr>
          <p:cNvPr id="3" name="Текст 2"/>
          <p:cNvSpPr>
            <a:spLocks noGrp="1"/>
          </p:cNvSpPr>
          <p:nvPr>
            <p:ph type="body" sz="half" idx="2"/>
          </p:nvPr>
        </p:nvSpPr>
        <p:spPr>
          <a:xfrm>
            <a:off x="609600" y="1988840"/>
            <a:ext cx="2209800" cy="4536504"/>
          </a:xfrm>
        </p:spPr>
        <p:txBody>
          <a:bodyPr>
            <a:normAutofit/>
          </a:bodyPr>
          <a:lstStyle/>
          <a:p>
            <a:pPr>
              <a:buFont typeface="Arial" pitchFamily="34" charset="0"/>
              <a:buChar char="•"/>
            </a:pPr>
            <a:r>
              <a:rPr lang="en-US" sz="2800" b="1" dirty="0" smtClean="0">
                <a:solidFill>
                  <a:schemeClr val="tx2"/>
                </a:solidFill>
                <a:latin typeface="MV Boli" pitchFamily="2" charset="0"/>
                <a:cs typeface="MV Boli" pitchFamily="2" charset="0"/>
              </a:rPr>
              <a:t>Get rid of doubts</a:t>
            </a:r>
          </a:p>
          <a:p>
            <a:pPr>
              <a:buFont typeface="Arial" pitchFamily="34" charset="0"/>
              <a:buChar char="•"/>
            </a:pPr>
            <a:r>
              <a:rPr lang="en-US" sz="2800" b="1" dirty="0" smtClean="0">
                <a:solidFill>
                  <a:schemeClr val="tx2"/>
                </a:solidFill>
                <a:latin typeface="MV Boli" pitchFamily="2" charset="0"/>
                <a:cs typeface="MV Boli" pitchFamily="2" charset="0"/>
              </a:rPr>
              <a:t>Erudition</a:t>
            </a:r>
          </a:p>
          <a:p>
            <a:pPr>
              <a:buFont typeface="Arial" pitchFamily="34" charset="0"/>
              <a:buChar char="•"/>
            </a:pPr>
            <a:r>
              <a:rPr lang="en-US" sz="2800" b="1" dirty="0" smtClean="0">
                <a:solidFill>
                  <a:schemeClr val="tx2"/>
                </a:solidFill>
                <a:latin typeface="MV Boli" pitchFamily="2" charset="0"/>
                <a:cs typeface="MV Boli" pitchFamily="2" charset="0"/>
              </a:rPr>
              <a:t>Critical opinion &amp; remarks</a:t>
            </a:r>
          </a:p>
          <a:p>
            <a:pPr>
              <a:buFont typeface="Arial" pitchFamily="34" charset="0"/>
              <a:buChar char="•"/>
            </a:pPr>
            <a:r>
              <a:rPr lang="en-US" sz="2800" b="1" dirty="0" smtClean="0">
                <a:solidFill>
                  <a:schemeClr val="tx2"/>
                </a:solidFill>
                <a:latin typeface="MV Boli" pitchFamily="2" charset="0"/>
                <a:cs typeface="MV Boli" pitchFamily="2" charset="0"/>
              </a:rPr>
              <a:t>Personal beliefs</a:t>
            </a:r>
          </a:p>
          <a:p>
            <a:pPr>
              <a:buFont typeface="Arial" pitchFamily="34" charset="0"/>
              <a:buChar char="•"/>
            </a:pPr>
            <a:r>
              <a:rPr lang="en-US" sz="2800" b="1" dirty="0" smtClean="0">
                <a:solidFill>
                  <a:schemeClr val="tx2"/>
                </a:solidFill>
                <a:latin typeface="MV Boli" pitchFamily="2" charset="0"/>
                <a:cs typeface="MV Boli" pitchFamily="2" charset="0"/>
              </a:rPr>
              <a:t>Listen</a:t>
            </a:r>
          </a:p>
          <a:p>
            <a:pPr algn="ctr">
              <a:buFont typeface="Arial" pitchFamily="34" charset="0"/>
              <a:buChar char="•"/>
            </a:pPr>
            <a:endParaRPr lang="uk-UA" sz="2800" dirty="0">
              <a:solidFill>
                <a:schemeClr val="tx2"/>
              </a:solidFill>
              <a:cs typeface="MV Boli" pitchFamily="2" charset="0"/>
            </a:endParaRPr>
          </a:p>
        </p:txBody>
      </p:sp>
      <p:pic>
        <p:nvPicPr>
          <p:cNvPr id="5" name="Рисунок 4" descr="lets_debate.jpeg"/>
          <p:cNvPicPr>
            <a:picLocks noGrp="1" noChangeAspect="1"/>
          </p:cNvPicPr>
          <p:nvPr>
            <p:ph type="pic" idx="1"/>
          </p:nvPr>
        </p:nvPicPr>
        <p:blipFill>
          <a:blip r:embed="rId2" cstate="print"/>
          <a:srcRect t="7442" b="7442"/>
          <a:stretch>
            <a:fillRect/>
          </a:stretch>
        </p:blipFill>
        <p:spPr>
          <a:xfrm rot="420000">
            <a:off x="3037155" y="448802"/>
            <a:ext cx="5733985" cy="5528347"/>
          </a:xfrm>
        </p:spPr>
      </p:pic>
    </p:spTree>
  </p:cSld>
  <p:clrMapOvr>
    <a:masterClrMapping/>
  </p:clrMapOvr>
  <p:transition>
    <p:dissolve/>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 CONCLUSIONS</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en-US" dirty="0" smtClean="0"/>
              <a:t>Among the modern methodology principles, we can highlight the student-centered interaction which is connected to the involvement of the students in everything going on during the lesson. This shifts the teacher’s role to not causing the learning, but helping learning to happen. </a:t>
            </a:r>
          </a:p>
          <a:p>
            <a:pPr>
              <a:buNone/>
            </a:pPr>
            <a:r>
              <a:rPr lang="en-US" dirty="0" smtClean="0"/>
              <a:t>The teacher’s task is  </a:t>
            </a:r>
          </a:p>
          <a:p>
            <a:r>
              <a:rPr lang="en-US" dirty="0" smtClean="0"/>
              <a:t>to choose activities suitable for their learner</a:t>
            </a:r>
            <a:endParaRPr lang="ru-RU" dirty="0" smtClean="0"/>
          </a:p>
          <a:p>
            <a:r>
              <a:rPr lang="en-US" dirty="0" smtClean="0"/>
              <a:t>to guide them in the lessons and to encourage them to experiment with the language.</a:t>
            </a:r>
          </a:p>
          <a:p>
            <a:pPr>
              <a:buNone/>
            </a:pPr>
            <a:r>
              <a:rPr lang="en-US" dirty="0" smtClean="0"/>
              <a:t>The modern methodology comprises a rich variety of methods which should have some common features: activities involving students and close to the real-life situations</a:t>
            </a:r>
          </a:p>
          <a:p>
            <a:pPr>
              <a:buNone/>
            </a:pPr>
            <a:r>
              <a:rPr lang="en-US" dirty="0" smtClean="0"/>
              <a:t>. To be effective, the methods follow after each other in a suitable order, and there should be a balance of teaching focused on different aspects of the language.</a:t>
            </a:r>
            <a:endParaRPr lang="ru-RU" dirty="0" smtClean="0"/>
          </a:p>
          <a:p>
            <a:pPr>
              <a:buNone/>
            </a:pPr>
            <a:endParaRPr lang="en-US" dirty="0"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fit-brainstorming-session.jpg"/>
          <p:cNvPicPr>
            <a:picLocks noGrp="1" noChangeAspect="1"/>
          </p:cNvPicPr>
          <p:nvPr>
            <p:ph idx="1"/>
          </p:nvPr>
        </p:nvPicPr>
        <p:blipFill>
          <a:blip r:embed="rId2" cstate="print"/>
          <a:stretch>
            <a:fillRect/>
          </a:stretch>
        </p:blipFill>
        <p:spPr>
          <a:xfrm>
            <a:off x="755576" y="1988841"/>
            <a:ext cx="7632847" cy="4608512"/>
          </a:xfrm>
        </p:spPr>
      </p:pic>
      <p:sp>
        <p:nvSpPr>
          <p:cNvPr id="5" name="Заголовок 4"/>
          <p:cNvSpPr>
            <a:spLocks noGrp="1"/>
          </p:cNvSpPr>
          <p:nvPr>
            <p:ph type="title"/>
          </p:nvPr>
        </p:nvSpPr>
        <p:spPr>
          <a:xfrm>
            <a:off x="457200" y="1052736"/>
            <a:ext cx="8229600" cy="576064"/>
          </a:xfrm>
        </p:spPr>
        <p:txBody>
          <a:bodyPr>
            <a:noAutofit/>
          </a:bodyPr>
          <a:lstStyle/>
          <a:p>
            <a:r>
              <a:rPr lang="en-US" sz="2800" b="1" dirty="0" smtClean="0">
                <a:solidFill>
                  <a:srgbClr val="FFC000"/>
                </a:solidFill>
                <a:effectLst>
                  <a:outerShdw blurRad="38100" dist="38100" dir="2700000" algn="tl">
                    <a:srgbClr val="000000">
                      <a:alpha val="43137"/>
                    </a:srgbClr>
                  </a:outerShdw>
                </a:effectLst>
                <a:latin typeface="+mn-lt"/>
              </a:rPr>
              <a:t>Methods are plenty! Decide your own as well and attract the enthusiastic participants</a:t>
            </a:r>
            <a:r>
              <a:rPr lang="uk-UA" sz="2800" b="1" dirty="0" smtClean="0">
                <a:solidFill>
                  <a:srgbClr val="FFC000"/>
                </a:solidFill>
                <a:effectLst>
                  <a:outerShdw blurRad="38100" dist="38100" dir="2700000" algn="tl">
                    <a:srgbClr val="000000">
                      <a:alpha val="43137"/>
                    </a:srgbClr>
                  </a:outerShdw>
                </a:effectLst>
                <a:latin typeface="+mn-lt"/>
              </a:rPr>
              <a:t> </a:t>
            </a:r>
            <a:r>
              <a:rPr lang="en-US" sz="2800" b="1" dirty="0" smtClean="0">
                <a:solidFill>
                  <a:srgbClr val="FFC000"/>
                </a:solidFill>
                <a:effectLst>
                  <a:outerShdw blurRad="38100" dist="38100" dir="2700000" algn="tl">
                    <a:srgbClr val="000000">
                      <a:alpha val="43137"/>
                    </a:srgbClr>
                  </a:outerShdw>
                </a:effectLst>
                <a:latin typeface="+mn-lt"/>
              </a:rPr>
              <a:t>in the class.</a:t>
            </a:r>
            <a:endParaRPr lang="uk-UA" sz="2800" b="1" dirty="0">
              <a:solidFill>
                <a:srgbClr val="FFC000"/>
              </a:solidFill>
              <a:effectLst>
                <a:outerShdw blurRad="38100" dist="38100" dir="2700000" algn="tl">
                  <a:srgbClr val="000000">
                    <a:alpha val="43137"/>
                  </a:srgbClr>
                </a:outerShdw>
              </a:effectLst>
              <a:latin typeface="+mn-lt"/>
            </a:endParaRPr>
          </a:p>
        </p:txBody>
      </p:sp>
      <p:pic>
        <p:nvPicPr>
          <p:cNvPr id="6" name="Содержимое 3" descr="fit-brainstorming-session.jpg"/>
          <p:cNvPicPr>
            <a:picLocks noChangeAspect="1"/>
          </p:cNvPicPr>
          <p:nvPr/>
        </p:nvPicPr>
        <p:blipFill>
          <a:blip r:embed="rId2" cstate="print"/>
          <a:stretch>
            <a:fillRect/>
          </a:stretch>
        </p:blipFill>
        <p:spPr>
          <a:xfrm>
            <a:off x="785786" y="2000240"/>
            <a:ext cx="7632847" cy="4608512"/>
          </a:xfrm>
          <a:prstGeom prst="rect">
            <a:avLst/>
          </a:prstGeom>
        </p:spPr>
      </p:pic>
    </p:spTree>
  </p:cSld>
  <p:clrMapOvr>
    <a:masterClrMapping/>
  </p:clrMapOvr>
  <p:transition>
    <p:diamond/>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60695" y="1124744"/>
            <a:ext cx="6859786" cy="2376264"/>
          </a:xfrm>
        </p:spPr>
        <p:txBody>
          <a:bodyPr/>
          <a:lstStyle/>
          <a:p>
            <a:pPr algn="ctr"/>
            <a:r>
              <a:rPr lang="en-US" sz="7200" dirty="0" smtClean="0">
                <a:latin typeface="Comic Sans MS" pitchFamily="66" charset="0"/>
              </a:rPr>
              <a:t>Thank you for your attention!</a:t>
            </a:r>
            <a:endParaRPr lang="uk-UA" sz="7200" dirty="0">
              <a:latin typeface="Comic Sans MS" pitchFamily="66" charset="0"/>
            </a:endParaRPr>
          </a:p>
        </p:txBody>
      </p:sp>
    </p:spTree>
    <p:extLst>
      <p:ext uri="{BB962C8B-B14F-4D97-AF65-F5344CB8AC3E}">
        <p14:creationId xmlns:p14="http://schemas.microsoft.com/office/powerpoint/2010/main" xmlns="" val="348985984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0"/>
            <a:ext cx="8229600" cy="2348880"/>
          </a:xfrm>
        </p:spPr>
        <p:txBody>
          <a:bodyPr>
            <a:noAutofit/>
          </a:bodyPr>
          <a:lstStyle/>
          <a:p>
            <a:pPr algn="ctr"/>
            <a:r>
              <a:rPr lang="en-US" sz="3200" dirty="0" smtClean="0">
                <a:solidFill>
                  <a:srgbClr val="FFC000"/>
                </a:solidFill>
                <a:effectLst>
                  <a:outerShdw blurRad="38100" dist="38100" dir="2700000" algn="tl">
                    <a:srgbClr val="000000">
                      <a:alpha val="43137"/>
                    </a:srgbClr>
                  </a:outerShdw>
                </a:effectLst>
                <a:latin typeface="Comic Sans MS" pitchFamily="66" charset="0"/>
              </a:rPr>
              <a:t>This method helps learners to inspire their imagination, be creative and knowledgeable, playing different roles. </a:t>
            </a:r>
            <a:endParaRPr lang="uk-UA" sz="2800" dirty="0">
              <a:solidFill>
                <a:srgbClr val="FFC000"/>
              </a:solidFill>
              <a:effectLst>
                <a:outerShdw blurRad="38100" dist="38100" dir="2700000" algn="tl">
                  <a:srgbClr val="000000">
                    <a:alpha val="43137"/>
                  </a:srgbClr>
                </a:outerShdw>
              </a:effectLst>
              <a:latin typeface="Comic Sans MS" pitchFamily="66" charset="0"/>
            </a:endParaRPr>
          </a:p>
        </p:txBody>
      </p:sp>
      <p:pic>
        <p:nvPicPr>
          <p:cNvPr id="7" name="Содержимое 6" descr="BBC for children.jpg"/>
          <p:cNvPicPr>
            <a:picLocks noGrp="1" noChangeAspect="1"/>
          </p:cNvPicPr>
          <p:nvPr>
            <p:ph sz="quarter" idx="2"/>
          </p:nvPr>
        </p:nvPicPr>
        <p:blipFill>
          <a:blip r:embed="rId2" cstate="print"/>
          <a:stretch>
            <a:fillRect/>
          </a:stretch>
        </p:blipFill>
        <p:spPr>
          <a:xfrm>
            <a:off x="467544" y="2852936"/>
            <a:ext cx="3960440" cy="3456384"/>
          </a:xfrm>
        </p:spPr>
      </p:pic>
      <p:pic>
        <p:nvPicPr>
          <p:cNvPr id="8" name="Содержимое 7" descr="Kids-Talk-News.jpg"/>
          <p:cNvPicPr>
            <a:picLocks noGrp="1" noChangeAspect="1"/>
          </p:cNvPicPr>
          <p:nvPr>
            <p:ph sz="quarter" idx="4"/>
          </p:nvPr>
        </p:nvPicPr>
        <p:blipFill>
          <a:blip r:embed="rId3" cstate="print"/>
          <a:stretch>
            <a:fillRect/>
          </a:stretch>
        </p:blipFill>
        <p:spPr>
          <a:xfrm>
            <a:off x="4572000" y="2852936"/>
            <a:ext cx="4041775" cy="3528391"/>
          </a:xfrm>
        </p:spPr>
      </p:pic>
    </p:spTree>
  </p:cSld>
  <p:clrMapOvr>
    <a:masterClrMapping/>
  </p:clrMapOvr>
  <p:transition>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117" y="1052736"/>
            <a:ext cx="8850500" cy="5201424"/>
          </a:xfrm>
          <a:prstGeom prst="rect">
            <a:avLst/>
          </a:prstGeom>
          <a:noFill/>
        </p:spPr>
        <p:txBody>
          <a:bodyPr wrap="square" rtlCol="0">
            <a:spAutoFit/>
          </a:bodyPr>
          <a:lstStyle/>
          <a:p>
            <a:pPr algn="ctr"/>
            <a:r>
              <a:rPr lang="en-US" sz="4000" dirty="0" smtClean="0">
                <a:solidFill>
                  <a:srgbClr val="FFC000"/>
                </a:solidFill>
                <a:effectLst>
                  <a:outerShdw blurRad="38100" dist="38100" dir="2700000" algn="tl">
                    <a:srgbClr val="000000">
                      <a:alpha val="43137"/>
                    </a:srgbClr>
                  </a:outerShdw>
                </a:effectLst>
                <a:latin typeface="Comic Sans MS" pitchFamily="66" charset="0"/>
              </a:rPr>
              <a:t>Being engaged in this method, pupils/students:</a:t>
            </a:r>
          </a:p>
          <a:p>
            <a:pPr algn="just">
              <a:buFont typeface="Arial" pitchFamily="34" charset="0"/>
              <a:buChar char="•"/>
            </a:pPr>
            <a:r>
              <a:rPr lang="en-US" sz="3600" dirty="0" smtClean="0">
                <a:solidFill>
                  <a:schemeClr val="tx2"/>
                </a:solidFill>
                <a:effectLst>
                  <a:outerShdw blurRad="38100" dist="38100" dir="2700000" algn="tl">
                    <a:srgbClr val="000000">
                      <a:alpha val="43137"/>
                    </a:srgbClr>
                  </a:outerShdw>
                </a:effectLst>
                <a:latin typeface="Comic Sans MS" pitchFamily="66" charset="0"/>
              </a:rPr>
              <a:t>Think</a:t>
            </a:r>
          </a:p>
          <a:p>
            <a:pPr algn="just">
              <a:buFont typeface="Arial" pitchFamily="34" charset="0"/>
              <a:buChar char="•"/>
            </a:pPr>
            <a:r>
              <a:rPr lang="en-US" sz="3600" dirty="0" smtClean="0">
                <a:solidFill>
                  <a:schemeClr val="tx2"/>
                </a:solidFill>
                <a:effectLst>
                  <a:outerShdw blurRad="38100" dist="38100" dir="2700000" algn="tl">
                    <a:srgbClr val="000000">
                      <a:alpha val="43137"/>
                    </a:srgbClr>
                  </a:outerShdw>
                </a:effectLst>
                <a:latin typeface="Comic Sans MS" pitchFamily="66" charset="0"/>
              </a:rPr>
              <a:t>Learn how  express informed opinion</a:t>
            </a:r>
          </a:p>
          <a:p>
            <a:pPr algn="just">
              <a:buFont typeface="Arial" pitchFamily="34" charset="0"/>
              <a:buChar char="•"/>
            </a:pPr>
            <a:r>
              <a:rPr lang="en-US" sz="3600" dirty="0" smtClean="0">
                <a:solidFill>
                  <a:schemeClr val="tx2"/>
                </a:solidFill>
                <a:effectLst>
                  <a:outerShdw blurRad="38100" dist="38100" dir="2700000" algn="tl">
                    <a:srgbClr val="000000">
                      <a:alpha val="43137"/>
                    </a:srgbClr>
                  </a:outerShdw>
                </a:effectLst>
                <a:latin typeface="Comic Sans MS" pitchFamily="66" charset="0"/>
              </a:rPr>
              <a:t>Talk for purpose and for fun</a:t>
            </a:r>
          </a:p>
          <a:p>
            <a:pPr algn="just">
              <a:buFont typeface="Arial" pitchFamily="34" charset="0"/>
              <a:buChar char="•"/>
            </a:pPr>
            <a:r>
              <a:rPr lang="en-US" sz="3600" dirty="0" smtClean="0">
                <a:solidFill>
                  <a:schemeClr val="tx2"/>
                </a:solidFill>
                <a:effectLst>
                  <a:outerShdw blurRad="38100" dist="38100" dir="2700000" algn="tl">
                    <a:srgbClr val="000000">
                      <a:alpha val="43137"/>
                    </a:srgbClr>
                  </a:outerShdw>
                </a:effectLst>
                <a:latin typeface="Comic Sans MS" pitchFamily="66" charset="0"/>
              </a:rPr>
              <a:t>Listen</a:t>
            </a:r>
          </a:p>
          <a:p>
            <a:pPr algn="just">
              <a:buFont typeface="Arial" pitchFamily="34" charset="0"/>
              <a:buChar char="•"/>
            </a:pPr>
            <a:r>
              <a:rPr lang="en-US" sz="3600" dirty="0" smtClean="0">
                <a:solidFill>
                  <a:schemeClr val="tx2"/>
                </a:solidFill>
                <a:effectLst>
                  <a:outerShdw blurRad="38100" dist="38100" dir="2700000" algn="tl">
                    <a:srgbClr val="000000">
                      <a:alpha val="43137"/>
                    </a:srgbClr>
                  </a:outerShdw>
                </a:effectLst>
                <a:latin typeface="Comic Sans MS" pitchFamily="66" charset="0"/>
              </a:rPr>
              <a:t>Train pronunciation </a:t>
            </a:r>
          </a:p>
          <a:p>
            <a:pPr algn="just">
              <a:buFont typeface="Arial" pitchFamily="34" charset="0"/>
              <a:buChar char="•"/>
            </a:pPr>
            <a:endParaRPr lang="en-US" sz="3600" dirty="0" smtClean="0">
              <a:solidFill>
                <a:schemeClr val="tx2"/>
              </a:solidFill>
              <a:latin typeface="Comic Sans MS" pitchFamily="66" charset="0"/>
            </a:endParaRPr>
          </a:p>
          <a:p>
            <a:pPr algn="ctr"/>
            <a:endParaRPr lang="uk-UA" sz="3600" dirty="0">
              <a:solidFill>
                <a:schemeClr val="tx2"/>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strips dir="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1394</TotalTime>
  <Words>4697</Words>
  <Application>Microsoft Office PowerPoint</Application>
  <PresentationFormat>Экран (4:3)</PresentationFormat>
  <Paragraphs>444</Paragraphs>
  <Slides>72</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72</vt:i4>
      </vt:variant>
    </vt:vector>
  </HeadingPairs>
  <TitlesOfParts>
    <vt:vector size="73" baseType="lpstr">
      <vt:lpstr>Поток</vt:lpstr>
      <vt:lpstr>Modern Methods of Teaching Foreign Languages</vt:lpstr>
      <vt:lpstr>Method</vt:lpstr>
      <vt:lpstr>METHODOLOGY</vt:lpstr>
      <vt:lpstr>Dealing with communicative approach, teacher should bear in mind that it is not only dialogues and monologues which make pupils &amp; students speak but also variety of interactive methods, sometimes even created and organized by the teacher. </vt:lpstr>
      <vt:lpstr>In the classroom #1 </vt:lpstr>
      <vt:lpstr>Brainstorming</vt:lpstr>
      <vt:lpstr>Debates</vt:lpstr>
      <vt:lpstr>This method helps learners to inspire their imagination, be creative and knowledgeable, playing different roles. </vt:lpstr>
      <vt:lpstr>Слайд 9</vt:lpstr>
      <vt:lpstr>Suggestopedia</vt:lpstr>
      <vt:lpstr>Suggestopedia is a set of learning recommendations used to optimize learning. In theory of language and learning, Suggestopedia is a teaching and learning method by which a language is learned as "the material" based on suggestion.</vt:lpstr>
      <vt:lpstr>The main objective of this foreign language teaching method is to deliver advanced conversational proficiency quickly. </vt:lpstr>
      <vt:lpstr>Suggestopedia Lesson </vt:lpstr>
      <vt:lpstr>How To Structure a Suggestopedia Course?</vt:lpstr>
      <vt:lpstr>Unit study is organized around 3 days </vt:lpstr>
      <vt:lpstr>Слайд 16</vt:lpstr>
      <vt:lpstr>Слайд 17</vt:lpstr>
      <vt:lpstr>Communicative Approach</vt:lpstr>
      <vt:lpstr>ACTIVITIES</vt:lpstr>
      <vt:lpstr>Key Principles of CLT</vt:lpstr>
      <vt:lpstr>Modes of Interaction</vt:lpstr>
      <vt:lpstr>Content and Language Integrated Learning</vt:lpstr>
      <vt:lpstr>CLIL</vt:lpstr>
      <vt:lpstr>Advantages of CLIL</vt:lpstr>
      <vt:lpstr>IMPLEMENTATION OF CLIL</vt:lpstr>
      <vt:lpstr>TASKS</vt:lpstr>
      <vt:lpstr>Task-Based Method</vt:lpstr>
      <vt:lpstr>FOCUS</vt:lpstr>
      <vt:lpstr>CLT/TBL</vt:lpstr>
      <vt:lpstr>Fundamental Principles of TBT (4)</vt:lpstr>
      <vt:lpstr>Disadvantagesof TBL</vt:lpstr>
      <vt:lpstr>TOTAL PHYSICAL RESPONSE (TPR)</vt:lpstr>
      <vt:lpstr>Слайд 33</vt:lpstr>
      <vt:lpstr>THE CHARACTERISTICS OF TPR</vt:lpstr>
      <vt:lpstr>Applications of TPR</vt:lpstr>
      <vt:lpstr>THE ADVANTAGES OF TPR</vt:lpstr>
      <vt:lpstr>THE DISADVANTAGES OF TPR</vt:lpstr>
      <vt:lpstr>CONCLUSION</vt:lpstr>
      <vt:lpstr>CLL –Community Language Learning</vt:lpstr>
      <vt:lpstr>DESCIPTION OF CLL</vt:lpstr>
      <vt:lpstr>STAGES OF CLL</vt:lpstr>
      <vt:lpstr>DISADVANTAGES OF CLL</vt:lpstr>
      <vt:lpstr>CONCLUSIONS</vt:lpstr>
      <vt:lpstr>TEACHER’S and STUDENTS’ROLES</vt:lpstr>
      <vt:lpstr>THE SILENT WAY OF TEACHING</vt:lpstr>
      <vt:lpstr>ADVANTAGES OF SILENT WAY</vt:lpstr>
      <vt:lpstr>DISADVANTAGES OF SILENT WAY</vt:lpstr>
      <vt:lpstr>CONCLUSION </vt:lpstr>
      <vt:lpstr>Cognitive code-learning method</vt:lpstr>
      <vt:lpstr>FEATURES OF COGNITIVE APPROACH</vt:lpstr>
      <vt:lpstr>ERRORS AND GAMES</vt:lpstr>
      <vt:lpstr>Dogme Language Teaching</vt:lpstr>
      <vt:lpstr>Dogme Philosophy</vt:lpstr>
      <vt:lpstr>Lessons conducted by using dogme-learning method</vt:lpstr>
      <vt:lpstr>IMMERSION</vt:lpstr>
      <vt:lpstr>BACKGROUND</vt:lpstr>
      <vt:lpstr>AGE</vt:lpstr>
      <vt:lpstr>COMPLETE/PARTIAL IMMERSION</vt:lpstr>
      <vt:lpstr>Advantages of Immersion</vt:lpstr>
      <vt:lpstr>Callan Method</vt:lpstr>
      <vt:lpstr>Speed of Speech in Callan’s Method</vt:lpstr>
      <vt:lpstr>Success of the Method</vt:lpstr>
      <vt:lpstr>How Callan Method Works</vt:lpstr>
      <vt:lpstr>Borrowing Ideas</vt:lpstr>
      <vt:lpstr>Principled Eclecticism</vt:lpstr>
      <vt:lpstr>Requirements for Eclectic Teachers</vt:lpstr>
      <vt:lpstr>Principles of Eclectic Method</vt:lpstr>
      <vt:lpstr>WEAKNESSES OF ECLECTICISM</vt:lpstr>
      <vt:lpstr>Conclusions</vt:lpstr>
      <vt:lpstr> CONCLUSIONS</vt:lpstr>
      <vt:lpstr>Methods are plenty! Decide your own as well and attract the enthusiastic participants in the class.</vt:lpstr>
      <vt:lpstr>Thank you for your attention!</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Communicative methods in teaching English</dc:title>
  <dc:creator>Nasta</dc:creator>
  <cp:lastModifiedBy>Айгерим Советхановна</cp:lastModifiedBy>
  <cp:revision>229</cp:revision>
  <dcterms:created xsi:type="dcterms:W3CDTF">2014-04-02T11:17:04Z</dcterms:created>
  <dcterms:modified xsi:type="dcterms:W3CDTF">2019-10-13T04:22:46Z</dcterms:modified>
</cp:coreProperties>
</file>